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707" r:id="rId1"/>
  </p:sldMasterIdLst>
  <p:notesMasterIdLst>
    <p:notesMasterId r:id="rId15"/>
  </p:notesMasterIdLst>
  <p:sldIdLst>
    <p:sldId id="437" r:id="rId2"/>
    <p:sldId id="326" r:id="rId3"/>
    <p:sldId id="499" r:id="rId4"/>
    <p:sldId id="489" r:id="rId5"/>
    <p:sldId id="490" r:id="rId6"/>
    <p:sldId id="491" r:id="rId7"/>
    <p:sldId id="500" r:id="rId8"/>
    <p:sldId id="501" r:id="rId9"/>
    <p:sldId id="502" r:id="rId10"/>
    <p:sldId id="503" r:id="rId11"/>
    <p:sldId id="504" r:id="rId12"/>
    <p:sldId id="506" r:id="rId13"/>
    <p:sldId id="505" r:id="rId14"/>
  </p:sldIdLst>
  <p:sldSz cx="10691813" cy="6011863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54E5F03-E54F-8448-9C73-11DB43637929}">
          <p14:sldIdLst>
            <p14:sldId id="437"/>
            <p14:sldId id="326"/>
            <p14:sldId id="499"/>
            <p14:sldId id="489"/>
            <p14:sldId id="490"/>
            <p14:sldId id="491"/>
            <p14:sldId id="500"/>
            <p14:sldId id="501"/>
            <p14:sldId id="502"/>
            <p14:sldId id="503"/>
            <p14:sldId id="504"/>
            <p14:sldId id="506"/>
            <p14:sldId id="505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260" userDrawn="1">
          <p15:clr>
            <a:srgbClr val="9AA0A6"/>
          </p15:clr>
        </p15:guide>
        <p15:guide id="2" pos="3368" userDrawn="1">
          <p15:clr>
            <a:srgbClr val="9AA0A6"/>
          </p15:clr>
        </p15:guide>
        <p15:guide id="3" orient="horz" pos="1395" userDrawn="1">
          <p15:clr>
            <a:srgbClr val="9AA0A6"/>
          </p15:clr>
        </p15:guide>
        <p15:guide id="4" orient="horz" pos="3549" userDrawn="1">
          <p15:clr>
            <a:srgbClr val="9AA0A6"/>
          </p15:clr>
        </p15:guide>
        <p15:guide id="5" pos="1825" userDrawn="1">
          <p15:clr>
            <a:srgbClr val="9AA0A6"/>
          </p15:clr>
        </p15:guide>
        <p15:guide id="6" pos="6497" userDrawn="1">
          <p15:clr>
            <a:srgbClr val="9AA0A6"/>
          </p15:clr>
        </p15:guide>
        <p15:guide id="7" pos="4932" userDrawn="1">
          <p15:clr>
            <a:srgbClr val="9AA0A6"/>
          </p15:clr>
        </p15:guide>
        <p15:guide id="8" orient="horz" pos="714" userDrawn="1">
          <p15:clr>
            <a:srgbClr val="9AA0A6"/>
          </p15:clr>
        </p15:guide>
        <p15:guide id="9" orient="horz" pos="3390" userDrawn="1">
          <p15:clr>
            <a:srgbClr val="9AA0A6"/>
          </p15:clr>
        </p15:guide>
        <p15:guide id="10" orient="horz" pos="2052" userDrawn="1">
          <p15:clr>
            <a:srgbClr val="9AA0A6"/>
          </p15:clr>
        </p15:guide>
        <p15:guide id="11" orient="horz" pos="238" userDrawn="1">
          <p15:clr>
            <a:srgbClr val="9AA0A6"/>
          </p15:clr>
        </p15:guide>
        <p15:guide id="12" orient="horz" pos="2710" userDrawn="1">
          <p15:clr>
            <a:srgbClr val="9AA0A6"/>
          </p15:clr>
        </p15:guide>
        <p15:guide id="13" pos="3367" userDrawn="1">
          <p15:clr>
            <a:srgbClr val="A4A3A4"/>
          </p15:clr>
        </p15:guide>
        <p15:guide id="14" pos="2347" userDrawn="1">
          <p15:clr>
            <a:srgbClr val="A4A3A4"/>
          </p15:clr>
        </p15:guide>
        <p15:guide id="15" pos="44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" initials="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4F0"/>
    <a:srgbClr val="003B59"/>
    <a:srgbClr val="AFDBCE"/>
    <a:srgbClr val="CEE9E1"/>
    <a:srgbClr val="F63B32"/>
    <a:srgbClr val="DCA2AE"/>
    <a:srgbClr val="EAF7F9"/>
    <a:srgbClr val="F06838"/>
    <a:srgbClr val="EB8A5F"/>
    <a:srgbClr val="439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9F8C1A5-47FF-4CF1-952D-70DD7D966BAF}">
  <a:tblStyle styleId="{89F8C1A5-47FF-4CF1-952D-70DD7D966B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1"/>
    <p:restoredTop sz="96357" autoAdjust="0"/>
  </p:normalViewPr>
  <p:slideViewPr>
    <p:cSldViewPr snapToGrid="0">
      <p:cViewPr>
        <p:scale>
          <a:sx n="100" d="100"/>
          <a:sy n="100" d="100"/>
        </p:scale>
        <p:origin x="36" y="-426"/>
      </p:cViewPr>
      <p:guideLst>
        <p:guide orient="horz" pos="1395"/>
        <p:guide orient="horz" pos="3549"/>
        <p:guide orient="horz" pos="714"/>
        <p:guide orient="horz" pos="3390"/>
        <p:guide orient="horz" pos="2052"/>
        <p:guide orient="horz" pos="238"/>
        <p:guide orient="horz" pos="2710"/>
        <p:guide pos="260"/>
        <p:guide pos="3368"/>
        <p:guide pos="1825"/>
        <p:guide pos="6497"/>
        <p:guide pos="4932"/>
        <p:guide pos="3367"/>
        <p:guide pos="2347"/>
        <p:guide pos="44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2841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4;p13">
            <a:extLst>
              <a:ext uri="{FF2B5EF4-FFF2-40B4-BE49-F238E27FC236}">
                <a16:creationId xmlns:a16="http://schemas.microsoft.com/office/drawing/2014/main" xmlns="" id="{B2AECA09-3B52-CEFE-55A4-1A3BE62E70F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708"/>
            <a:ext cx="10698131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>
            <a:extLst>
              <a:ext uri="{FF2B5EF4-FFF2-40B4-BE49-F238E27FC236}">
                <a16:creationId xmlns:a16="http://schemas.microsoft.com/office/drawing/2014/main" xmlns="" id="{88EFEDA0-1AFF-3555-78C0-1C2D97AD83F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:a16="http://schemas.microsoft.com/office/drawing/2014/main" xmlns="" id="{80242B94-7374-2915-C886-3076169414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7" name="Google Shape;87;p13">
            <a:extLst>
              <a:ext uri="{FF2B5EF4-FFF2-40B4-BE49-F238E27FC236}">
                <a16:creationId xmlns:a16="http://schemas.microsoft.com/office/drawing/2014/main" xmlns="" id="{84984978-5DB2-5DF2-6CA4-FE9278734468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92;p13">
            <a:extLst>
              <a:ext uri="{FF2B5EF4-FFF2-40B4-BE49-F238E27FC236}">
                <a16:creationId xmlns:a16="http://schemas.microsoft.com/office/drawing/2014/main" xmlns="" id="{D20349D4-60B3-300E-8B06-0917380F010B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9" name="Google Shape;87;p13">
            <a:extLst>
              <a:ext uri="{FF2B5EF4-FFF2-40B4-BE49-F238E27FC236}">
                <a16:creationId xmlns:a16="http://schemas.microsoft.com/office/drawing/2014/main" xmlns="" id="{6AB932A4-C42A-05FE-3E99-352D7D7E4FDA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3">
            <a:extLst>
              <a:ext uri="{FF2B5EF4-FFF2-40B4-BE49-F238E27FC236}">
                <a16:creationId xmlns:a16="http://schemas.microsoft.com/office/drawing/2014/main" xmlns="" id="{22ACD6A9-F866-0D24-76B7-7B2E2FA1F035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1" name="Google Shape;87;p13">
            <a:extLst>
              <a:ext uri="{FF2B5EF4-FFF2-40B4-BE49-F238E27FC236}">
                <a16:creationId xmlns:a16="http://schemas.microsoft.com/office/drawing/2014/main" xmlns="" id="{BA4F2A79-C037-12F0-7877-DA7207D24357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2;p13">
            <a:extLst>
              <a:ext uri="{FF2B5EF4-FFF2-40B4-BE49-F238E27FC236}">
                <a16:creationId xmlns:a16="http://schemas.microsoft.com/office/drawing/2014/main" xmlns="" id="{0D085B99-F874-0BA6-5ECE-B30DFEA5EEEB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3" name="Google Shape;87;p13">
            <a:extLst>
              <a:ext uri="{FF2B5EF4-FFF2-40B4-BE49-F238E27FC236}">
                <a16:creationId xmlns:a16="http://schemas.microsoft.com/office/drawing/2014/main" xmlns="" id="{7BD12F82-B1A8-2965-4BA2-AE653744DDF5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92;p13">
            <a:extLst>
              <a:ext uri="{FF2B5EF4-FFF2-40B4-BE49-F238E27FC236}">
                <a16:creationId xmlns:a16="http://schemas.microsoft.com/office/drawing/2014/main" xmlns="" id="{3EB829FE-A4F6-8368-D7EC-7E9A138F282B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5" name="Google Shape;87;p13">
            <a:extLst>
              <a:ext uri="{FF2B5EF4-FFF2-40B4-BE49-F238E27FC236}">
                <a16:creationId xmlns:a16="http://schemas.microsoft.com/office/drawing/2014/main" xmlns="" id="{205EA81B-B833-CF81-A04A-669067A1216E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2;p13">
            <a:extLst>
              <a:ext uri="{FF2B5EF4-FFF2-40B4-BE49-F238E27FC236}">
                <a16:creationId xmlns:a16="http://schemas.microsoft.com/office/drawing/2014/main" xmlns="" id="{879651D3-14DE-31BB-A99F-1FFFB46763AE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0287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4;p13">
            <a:extLst>
              <a:ext uri="{FF2B5EF4-FFF2-40B4-BE49-F238E27FC236}">
                <a16:creationId xmlns:a16="http://schemas.microsoft.com/office/drawing/2014/main" xmlns="" id="{B2AECA09-3B52-CEFE-55A4-1A3BE62E70F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3852" y="708"/>
            <a:ext cx="10690426" cy="60111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87;p13">
            <a:extLst>
              <a:ext uri="{FF2B5EF4-FFF2-40B4-BE49-F238E27FC236}">
                <a16:creationId xmlns:a16="http://schemas.microsoft.com/office/drawing/2014/main" xmlns="" id="{88EFEDA0-1AFF-3555-78C0-1C2D97AD83F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:a16="http://schemas.microsoft.com/office/drawing/2014/main" xmlns="" id="{80242B94-7374-2915-C886-3076169414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7" name="Google Shape;87;p13">
            <a:extLst>
              <a:ext uri="{FF2B5EF4-FFF2-40B4-BE49-F238E27FC236}">
                <a16:creationId xmlns:a16="http://schemas.microsoft.com/office/drawing/2014/main" xmlns="" id="{84984978-5DB2-5DF2-6CA4-FE9278734468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92;p13">
            <a:extLst>
              <a:ext uri="{FF2B5EF4-FFF2-40B4-BE49-F238E27FC236}">
                <a16:creationId xmlns:a16="http://schemas.microsoft.com/office/drawing/2014/main" xmlns="" id="{D20349D4-60B3-300E-8B06-0917380F010B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49" name="Google Shape;87;p13">
            <a:extLst>
              <a:ext uri="{FF2B5EF4-FFF2-40B4-BE49-F238E27FC236}">
                <a16:creationId xmlns:a16="http://schemas.microsoft.com/office/drawing/2014/main" xmlns="" id="{6AB932A4-C42A-05FE-3E99-352D7D7E4FDA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3">
            <a:extLst>
              <a:ext uri="{FF2B5EF4-FFF2-40B4-BE49-F238E27FC236}">
                <a16:creationId xmlns:a16="http://schemas.microsoft.com/office/drawing/2014/main" xmlns="" id="{22ACD6A9-F866-0D24-76B7-7B2E2FA1F035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1" name="Google Shape;87;p13">
            <a:extLst>
              <a:ext uri="{FF2B5EF4-FFF2-40B4-BE49-F238E27FC236}">
                <a16:creationId xmlns:a16="http://schemas.microsoft.com/office/drawing/2014/main" xmlns="" id="{BA4F2A79-C037-12F0-7877-DA7207D24357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92;p13">
            <a:extLst>
              <a:ext uri="{FF2B5EF4-FFF2-40B4-BE49-F238E27FC236}">
                <a16:creationId xmlns:a16="http://schemas.microsoft.com/office/drawing/2014/main" xmlns="" id="{0D085B99-F874-0BA6-5ECE-B30DFEA5EEEB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3" name="Google Shape;87;p13">
            <a:extLst>
              <a:ext uri="{FF2B5EF4-FFF2-40B4-BE49-F238E27FC236}">
                <a16:creationId xmlns:a16="http://schemas.microsoft.com/office/drawing/2014/main" xmlns="" id="{7BD12F82-B1A8-2965-4BA2-AE653744DDF5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92;p13">
            <a:extLst>
              <a:ext uri="{FF2B5EF4-FFF2-40B4-BE49-F238E27FC236}">
                <a16:creationId xmlns:a16="http://schemas.microsoft.com/office/drawing/2014/main" xmlns="" id="{3EB829FE-A4F6-8368-D7EC-7E9A138F282B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55" name="Google Shape;87;p13">
            <a:extLst>
              <a:ext uri="{FF2B5EF4-FFF2-40B4-BE49-F238E27FC236}">
                <a16:creationId xmlns:a16="http://schemas.microsoft.com/office/drawing/2014/main" xmlns="" id="{205EA81B-B833-CF81-A04A-669067A1216E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92;p13">
            <a:extLst>
              <a:ext uri="{FF2B5EF4-FFF2-40B4-BE49-F238E27FC236}">
                <a16:creationId xmlns:a16="http://schemas.microsoft.com/office/drawing/2014/main" xmlns="" id="{879651D3-14DE-31BB-A99F-1FFFB46763AE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0308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4;p13">
            <a:extLst>
              <a:ext uri="{FF2B5EF4-FFF2-40B4-BE49-F238E27FC236}">
                <a16:creationId xmlns:a16="http://schemas.microsoft.com/office/drawing/2014/main" xmlns="" id="{EF2A82B5-DA5B-F963-B34E-83F32E3ED8B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" y="708"/>
            <a:ext cx="10698130" cy="60071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90;p21">
            <a:extLst>
              <a:ext uri="{FF2B5EF4-FFF2-40B4-BE49-F238E27FC236}">
                <a16:creationId xmlns:a16="http://schemas.microsoft.com/office/drawing/2014/main" xmlns="" id="{9D2C6AA0-AC3A-EC60-7687-1581AABB2AEF}"/>
              </a:ext>
            </a:extLst>
          </p:cNvPr>
          <p:cNvSpPr txBox="1"/>
          <p:nvPr userDrawn="1"/>
        </p:nvSpPr>
        <p:spPr>
          <a:xfrm>
            <a:off x="3277608" y="315350"/>
            <a:ext cx="5409191" cy="41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200" dirty="0">
                <a:solidFill>
                  <a:srgbClr val="003B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Новые правила расследования профессиональных заболеваний</a:t>
            </a:r>
          </a:p>
        </p:txBody>
      </p:sp>
      <p:sp>
        <p:nvSpPr>
          <p:cNvPr id="9" name="Google Shape;228;p19">
            <a:extLst>
              <a:ext uri="{FF2B5EF4-FFF2-40B4-BE49-F238E27FC236}">
                <a16:creationId xmlns:a16="http://schemas.microsoft.com/office/drawing/2014/main" xmlns="" id="{DC3762FD-510E-79CB-13B4-E636EE9F7832}"/>
              </a:ext>
            </a:extLst>
          </p:cNvPr>
          <p:cNvSpPr txBox="1"/>
          <p:nvPr userDrawn="1"/>
        </p:nvSpPr>
        <p:spPr>
          <a:xfrm>
            <a:off x="10003107" y="443398"/>
            <a:ext cx="252242" cy="1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fld id="{FCD5956F-9059-6A4D-8B2C-D132F7CC0CC4}" type="slidenum">
              <a:rPr lang="en-US" sz="1000" smtClean="0">
                <a:solidFill>
                  <a:srgbClr val="CA23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pPr algn="r"/>
              <a:t>‹#›</a:t>
            </a:fld>
            <a:endParaRPr sz="1000" dirty="0">
              <a:solidFill>
                <a:srgbClr val="CA232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5650774-B5C5-E258-D0D5-5A21C795B2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9042" y="264646"/>
            <a:ext cx="2040598" cy="318475"/>
          </a:xfrm>
          <a:prstGeom prst="rect">
            <a:avLst/>
          </a:prstGeom>
        </p:spPr>
      </p:pic>
      <p:sp>
        <p:nvSpPr>
          <p:cNvPr id="23" name="Google Shape;87;p13">
            <a:extLst>
              <a:ext uri="{FF2B5EF4-FFF2-40B4-BE49-F238E27FC236}">
                <a16:creationId xmlns:a16="http://schemas.microsoft.com/office/drawing/2014/main" xmlns="" id="{7EED976A-E5BD-65E8-11B8-F3061FFA5F78}"/>
              </a:ext>
            </a:extLst>
          </p:cNvPr>
          <p:cNvSpPr/>
          <p:nvPr userDrawn="1"/>
        </p:nvSpPr>
        <p:spPr>
          <a:xfrm>
            <a:off x="-1141865" y="1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CA232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>
              <a:solidFill>
                <a:srgbClr val="CA23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92;p13">
            <a:extLst>
              <a:ext uri="{FF2B5EF4-FFF2-40B4-BE49-F238E27FC236}">
                <a16:creationId xmlns:a16="http://schemas.microsoft.com/office/drawing/2014/main" xmlns="" id="{8819F3F8-A68E-3EB5-573F-440F210B4084}"/>
              </a:ext>
            </a:extLst>
          </p:cNvPr>
          <p:cNvSpPr txBox="1"/>
          <p:nvPr userDrawn="1"/>
        </p:nvSpPr>
        <p:spPr>
          <a:xfrm>
            <a:off x="-1164167" y="65700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R202 G35 B36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5" name="Google Shape;87;p13">
            <a:extLst>
              <a:ext uri="{FF2B5EF4-FFF2-40B4-BE49-F238E27FC236}">
                <a16:creationId xmlns:a16="http://schemas.microsoft.com/office/drawing/2014/main" xmlns="" id="{23BC88CF-631A-75BB-CE40-82ACA8660B79}"/>
              </a:ext>
            </a:extLst>
          </p:cNvPr>
          <p:cNvSpPr/>
          <p:nvPr userDrawn="1"/>
        </p:nvSpPr>
        <p:spPr>
          <a:xfrm>
            <a:off x="-1142776" y="465993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3B59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92;p13">
            <a:extLst>
              <a:ext uri="{FF2B5EF4-FFF2-40B4-BE49-F238E27FC236}">
                <a16:creationId xmlns:a16="http://schemas.microsoft.com/office/drawing/2014/main" xmlns="" id="{8E0B9300-5FD3-DBA0-BAB9-7DC4872BED79}"/>
              </a:ext>
            </a:extLst>
          </p:cNvPr>
          <p:cNvSpPr txBox="1"/>
          <p:nvPr userDrawn="1"/>
        </p:nvSpPr>
        <p:spPr>
          <a:xfrm>
            <a:off x="-1165078" y="531692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G59 B89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7" name="Google Shape;87;p13">
            <a:extLst>
              <a:ext uri="{FF2B5EF4-FFF2-40B4-BE49-F238E27FC236}">
                <a16:creationId xmlns:a16="http://schemas.microsoft.com/office/drawing/2014/main" xmlns="" id="{3752542C-9942-6073-A611-CB12B43CB266}"/>
              </a:ext>
            </a:extLst>
          </p:cNvPr>
          <p:cNvSpPr/>
          <p:nvPr userDrawn="1"/>
        </p:nvSpPr>
        <p:spPr>
          <a:xfrm>
            <a:off x="-1143687" y="911448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9C95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92;p13">
            <a:extLst>
              <a:ext uri="{FF2B5EF4-FFF2-40B4-BE49-F238E27FC236}">
                <a16:creationId xmlns:a16="http://schemas.microsoft.com/office/drawing/2014/main" xmlns="" id="{D5B45203-8C54-3527-FC47-64C6707BB5CD}"/>
              </a:ext>
            </a:extLst>
          </p:cNvPr>
          <p:cNvSpPr txBox="1"/>
          <p:nvPr userDrawn="1"/>
        </p:nvSpPr>
        <p:spPr>
          <a:xfrm>
            <a:off x="-1165989" y="977147"/>
            <a:ext cx="93879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G156 B149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29" name="Google Shape;87;p13">
            <a:extLst>
              <a:ext uri="{FF2B5EF4-FFF2-40B4-BE49-F238E27FC236}">
                <a16:creationId xmlns:a16="http://schemas.microsoft.com/office/drawing/2014/main" xmlns="" id="{B3A06453-5802-70D6-4CE2-F9A2EB09C7DC}"/>
              </a:ext>
            </a:extLst>
          </p:cNvPr>
          <p:cNvSpPr/>
          <p:nvPr userDrawn="1"/>
        </p:nvSpPr>
        <p:spPr>
          <a:xfrm>
            <a:off x="-1143687" y="1377440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97C22D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92;p13">
            <a:extLst>
              <a:ext uri="{FF2B5EF4-FFF2-40B4-BE49-F238E27FC236}">
                <a16:creationId xmlns:a16="http://schemas.microsoft.com/office/drawing/2014/main" xmlns="" id="{37F775E2-32F8-C668-F7B0-875E5F872569}"/>
              </a:ext>
            </a:extLst>
          </p:cNvPr>
          <p:cNvSpPr txBox="1"/>
          <p:nvPr userDrawn="1"/>
        </p:nvSpPr>
        <p:spPr>
          <a:xfrm>
            <a:off x="-1165989" y="1443139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R151 G194 B45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1" name="Google Shape;87;p13">
            <a:extLst>
              <a:ext uri="{FF2B5EF4-FFF2-40B4-BE49-F238E27FC236}">
                <a16:creationId xmlns:a16="http://schemas.microsoft.com/office/drawing/2014/main" xmlns="" id="{6F2A73AF-56D8-8ECA-B343-8539A3AD0969}"/>
              </a:ext>
            </a:extLst>
          </p:cNvPr>
          <p:cNvSpPr/>
          <p:nvPr userDrawn="1"/>
        </p:nvSpPr>
        <p:spPr>
          <a:xfrm>
            <a:off x="-1143687" y="1843432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00A1E4"/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92;p13">
            <a:extLst>
              <a:ext uri="{FF2B5EF4-FFF2-40B4-BE49-F238E27FC236}">
                <a16:creationId xmlns:a16="http://schemas.microsoft.com/office/drawing/2014/main" xmlns="" id="{4227B3A7-5C6F-1F2D-A3B7-74719B2BCB5A}"/>
              </a:ext>
            </a:extLst>
          </p:cNvPr>
          <p:cNvSpPr txBox="1"/>
          <p:nvPr userDrawn="1"/>
        </p:nvSpPr>
        <p:spPr>
          <a:xfrm>
            <a:off x="-1165989" y="1909131"/>
            <a:ext cx="985024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R0 G161 B228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3" name="Google Shape;87;p13">
            <a:extLst>
              <a:ext uri="{FF2B5EF4-FFF2-40B4-BE49-F238E27FC236}">
                <a16:creationId xmlns:a16="http://schemas.microsoft.com/office/drawing/2014/main" xmlns="" id="{FEB38A12-7693-EDBC-45C0-12F9B8589E2C}"/>
              </a:ext>
            </a:extLst>
          </p:cNvPr>
          <p:cNvSpPr/>
          <p:nvPr userDrawn="1"/>
        </p:nvSpPr>
        <p:spPr>
          <a:xfrm>
            <a:off x="-1143687" y="2309424"/>
            <a:ext cx="937886" cy="354248"/>
          </a:xfrm>
          <a:custGeom>
            <a:avLst/>
            <a:gdLst/>
            <a:ahLst/>
            <a:cxnLst/>
            <a:rect l="l" t="t" r="r" b="b"/>
            <a:pathLst>
              <a:path w="730250" h="730250" extrusionOk="0">
                <a:moveTo>
                  <a:pt x="18923" y="17754"/>
                </a:moveTo>
                <a:lnTo>
                  <a:pt x="738924" y="17754"/>
                </a:lnTo>
                <a:lnTo>
                  <a:pt x="738924" y="737755"/>
                </a:lnTo>
                <a:lnTo>
                  <a:pt x="18923" y="737755"/>
                </a:lnTo>
                <a:lnTo>
                  <a:pt x="18923" y="17754"/>
                </a:lnTo>
                <a:close/>
              </a:path>
            </a:pathLst>
          </a:custGeom>
          <a:solidFill>
            <a:srgbClr val="70A97F">
              <a:alpha val="99000"/>
            </a:srgbClr>
          </a:solidFill>
          <a:ln w="12700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706" tIns="36343" rIns="72706" bIns="36343" anchor="ctr" anchorCtr="0">
            <a:noAutofit/>
          </a:bodyPr>
          <a:lstStyle/>
          <a:p>
            <a:pPr algn="ctr"/>
            <a:endParaRPr sz="954" dirty="0">
              <a:solidFill>
                <a:srgbClr val="003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92;p13">
            <a:extLst>
              <a:ext uri="{FF2B5EF4-FFF2-40B4-BE49-F238E27FC236}">
                <a16:creationId xmlns:a16="http://schemas.microsoft.com/office/drawing/2014/main" xmlns="" id="{1E24BD26-0CBF-07C7-732D-344753D00EE2}"/>
              </a:ext>
            </a:extLst>
          </p:cNvPr>
          <p:cNvSpPr txBox="1"/>
          <p:nvPr userDrawn="1"/>
        </p:nvSpPr>
        <p:spPr>
          <a:xfrm>
            <a:off x="-1165990" y="2375123"/>
            <a:ext cx="1026777" cy="20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6" tIns="72706" rIns="72706" bIns="72706" anchor="ctr" anchorCtr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R112 G169 B127</a:t>
            </a:r>
            <a:endParaRPr sz="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98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09" r:id="rId3"/>
  </p:sldLayoutIdLst>
  <p:hf sldNum="0" hdr="0" ftr="0" dt="0"/>
  <p:txStyles>
    <p:titleStyle>
      <a:lvl1pPr algn="l" defTabSz="801689" rtl="0" eaLnBrk="1" latinLnBrk="0" hangingPunct="1">
        <a:lnSpc>
          <a:spcPct val="85000"/>
        </a:lnSpc>
        <a:spcBef>
          <a:spcPct val="0"/>
        </a:spcBef>
        <a:buNone/>
        <a:defRPr sz="4209" kern="1200" spc="-44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80168" indent="-80168" algn="l" defTabSz="801689" rtl="0" eaLnBrk="1" latinLnBrk="0" hangingPunct="1">
        <a:lnSpc>
          <a:spcPct val="90000"/>
        </a:lnSpc>
        <a:spcBef>
          <a:spcPts val="1052"/>
        </a:spcBef>
        <a:spcAft>
          <a:spcPts val="175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75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36709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57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97047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57385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17723" indent="-160338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64412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139760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15107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490455" indent="-200422" algn="l" defTabSz="801689" rtl="0" eaLnBrk="1" latinLnBrk="0" hangingPunct="1">
        <a:lnSpc>
          <a:spcPct val="90000"/>
        </a:lnSpc>
        <a:spcBef>
          <a:spcPts val="175"/>
        </a:spcBef>
        <a:spcAft>
          <a:spcPts val="351"/>
        </a:spcAft>
        <a:buClr>
          <a:schemeClr val="accent1"/>
        </a:buClr>
        <a:buFont typeface="Calibri" pitchFamily="34" charset="0"/>
        <a:buChar char="◦"/>
        <a:defRPr sz="12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45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89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534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8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223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5067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911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756" algn="l" defTabSz="801689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;p13">
            <a:extLst>
              <a:ext uri="{FF2B5EF4-FFF2-40B4-BE49-F238E27FC236}">
                <a16:creationId xmlns:a16="http://schemas.microsoft.com/office/drawing/2014/main" xmlns="" id="{CD8DBCBF-D4EB-2AA6-5DBE-0C863C55DEE4}"/>
              </a:ext>
            </a:extLst>
          </p:cNvPr>
          <p:cNvSpPr txBox="1"/>
          <p:nvPr/>
        </p:nvSpPr>
        <p:spPr>
          <a:xfrm>
            <a:off x="601037" y="3684532"/>
            <a:ext cx="9571663" cy="119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0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Новые правила расследования профессиональных заболеваний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E0BA346-C1C2-8D60-45B1-D287A193CD6B}"/>
              </a:ext>
            </a:extLst>
          </p:cNvPr>
          <p:cNvSpPr/>
          <p:nvPr/>
        </p:nvSpPr>
        <p:spPr>
          <a:xfrm>
            <a:off x="500166" y="2521815"/>
            <a:ext cx="70525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Центральный комитет Профессионального союза работников здравоохранения Российской Федерации</a:t>
            </a:r>
            <a:endParaRPr lang="ru-RU" sz="19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97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2DFA7-B924-02F5-6F5A-A321CB9252EC}"/>
              </a:ext>
            </a:extLst>
          </p:cNvPr>
          <p:cNvSpPr txBox="1"/>
          <p:nvPr/>
        </p:nvSpPr>
        <p:spPr>
          <a:xfrm>
            <a:off x="278606" y="787214"/>
            <a:ext cx="1013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Особенности расследования профессиональных заболеваний, обстоятельств и причин </a:t>
            </a:r>
          </a:p>
          <a:p>
            <a:pPr algn="ctr"/>
            <a:r>
              <a:rPr lang="ru-RU" sz="15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возникновения у работника профессионального заболевания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85BE0212-93E1-44C6-0F21-834698787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234876"/>
              </p:ext>
            </p:extLst>
          </p:nvPr>
        </p:nvGraphicFramePr>
        <p:xfrm>
          <a:off x="170935" y="1433545"/>
          <a:ext cx="10134600" cy="4640394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2086490">
                  <a:extLst>
                    <a:ext uri="{9D8B030D-6E8A-4147-A177-3AD203B41FA5}">
                      <a16:colId xmlns:a16="http://schemas.microsoft.com/office/drawing/2014/main" xmlns="" val="1000552765"/>
                    </a:ext>
                  </a:extLst>
                </a:gridCol>
                <a:gridCol w="8048110">
                  <a:extLst>
                    <a:ext uri="{9D8B030D-6E8A-4147-A177-3AD203B41FA5}">
                      <a16:colId xmlns:a16="http://schemas.microsoft.com/office/drawing/2014/main" xmlns="" val="1011507571"/>
                    </a:ext>
                  </a:extLst>
                </a:gridCol>
              </a:tblGrid>
              <a:tr h="103481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Замена члена комиссии работодателя</a:t>
                      </a:r>
                    </a:p>
                  </a:txBody>
                  <a:tcPr marL="15072" marR="15072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Член комиссии (включая председателя комиссии) должен быть заменен организацией (органом), направившей этого члена комиссии для участия в расследовании, в срок, не превышающий 3 рабочих дней после принятия решения о замене этого члена комиссии, в том числе по предложению председателя комиссии, в следующих случаях:</a:t>
                      </a:r>
                    </a:p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уклонение без уважительных причин от участия в работе комиссии при подтверждении надлежащего информирования члена комиссии о работе комиссии;</a:t>
                      </a:r>
                    </a:p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невозможность исполнять свои обязанности по причине временной нетрудоспособности либо смерти;</a:t>
                      </a:r>
                    </a:p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увольнение (освобождение от занимаемой должности).</a:t>
                      </a:r>
                    </a:p>
                  </a:txBody>
                  <a:tcPr marL="15072" marR="15072" marT="0" marB="0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6036809"/>
                  </a:ext>
                </a:extLst>
              </a:tr>
              <a:tr h="6195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Документы, подтверждающие замену члена комиссии, с указанием причины принятого решения, приобщаются к материалам расследования. Работодателем (его представителем) в течение суток после получения письменного уведомления о замене члена комиссии вносятся изменения в приказ (распоряжение) об образовании комиссии, который приобщается к материалам расследования.</a:t>
                      </a:r>
                    </a:p>
                  </a:txBody>
                  <a:tcPr marL="15072" marR="15072" marT="0" marB="0"/>
                </a:tc>
                <a:extLst>
                  <a:ext uri="{0D108BD9-81ED-4DB2-BD59-A6C34878D82A}">
                    <a16:rowId xmlns:a16="http://schemas.microsoft.com/office/drawing/2014/main" xmlns="" val="288848043"/>
                  </a:ext>
                </a:extLst>
              </a:tr>
              <a:tr h="51568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Особенности расследования отдельных случаев профзаболеваний</a:t>
                      </a:r>
                    </a:p>
                  </a:txBody>
                  <a:tcPr marL="15072" marR="15072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Профзаболевание, возникшее у работника, направленного для выполнения работы у другого работодателя, расследуется комиссией, образованной в той организации, где произошел указанный случай профзаболевания. В состав комиссии входит представитель работодателя, направившего работника.</a:t>
                      </a:r>
                    </a:p>
                  </a:txBody>
                  <a:tcPr marL="15072" marR="15072" marT="0" marB="0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5579413"/>
                  </a:ext>
                </a:extLst>
              </a:tr>
              <a:tr h="3080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Профзаболевание, возникшее у работника при выполнении работы по совместительству, расследуется и учитывается по месту, где выполнялась работа по совместительству.</a:t>
                      </a:r>
                    </a:p>
                  </a:txBody>
                  <a:tcPr marL="15072" marR="15072" marT="0" marB="0"/>
                </a:tc>
                <a:extLst>
                  <a:ext uri="{0D108BD9-81ED-4DB2-BD59-A6C34878D82A}">
                    <a16:rowId xmlns:a16="http://schemas.microsoft.com/office/drawing/2014/main" xmlns="" val="701043900"/>
                  </a:ext>
                </a:extLst>
              </a:tr>
              <a:tr h="567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отношении работников, не имеющих на момент расследования контакта с вредным производственным фактором, вызвавшим профессиональное заболевание, в том числе у неработающих, расследование проводится по месту прежней работы с вредным производственным фактором, вызвавшим это профессиональное заболевание.</a:t>
                      </a:r>
                    </a:p>
                  </a:txBody>
                  <a:tcPr marL="15072" marR="15072" marT="0" marB="0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1249888"/>
                  </a:ext>
                </a:extLst>
              </a:tr>
              <a:tr h="67142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Выяснение комиссией работодателя обстоятельств и причин возникновения заболевания</a:t>
                      </a:r>
                    </a:p>
                  </a:txBody>
                  <a:tcPr marL="15072" marR="15072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Если комиссией установлено, что грубая неосторожность работника содействовала возникновению или увеличению вреда, причиненного его здоровью, с учетом мотивированного мнения выборного органа первичной профсоюзной организации или иного уполномоченного работниками представительного органа (заключения выборного органа первичной профсоюзной организации) комиссия устанавливает степень вины работника (в процентах).</a:t>
                      </a:r>
                    </a:p>
                  </a:txBody>
                  <a:tcPr marL="15072" marR="15072" marT="0" marB="0"/>
                </a:tc>
                <a:extLst>
                  <a:ext uri="{0D108BD9-81ED-4DB2-BD59-A6C34878D82A}">
                    <a16:rowId xmlns:a16="http://schemas.microsoft.com/office/drawing/2014/main" xmlns="" val="4285300667"/>
                  </a:ext>
                </a:extLst>
              </a:tr>
              <a:tr h="567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Если при выяснении обстоятельств и причин возникновения заболевания установлен факт осуществления работником профессиональной деятельности во вредных и опасных условиях труда по предыдущим местам работы, комиссией устанавливается вклад данных периодов работы в возникновение профессионального заболевания (в процентах).</a:t>
                      </a:r>
                    </a:p>
                  </a:txBody>
                  <a:tcPr marL="15072" marR="15072" marT="0" marB="0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4932681"/>
                  </a:ext>
                </a:extLst>
              </a:tr>
            </a:tbl>
          </a:graphicData>
        </a:graphic>
      </p:graphicFrame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F355DF4-D4CE-5F63-9AF8-0E5D5575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533" y="787214"/>
            <a:ext cx="422895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33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2DFA7-B924-02F5-6F5A-A321CB9252EC}"/>
              </a:ext>
            </a:extLst>
          </p:cNvPr>
          <p:cNvSpPr txBox="1"/>
          <p:nvPr/>
        </p:nvSpPr>
        <p:spPr>
          <a:xfrm>
            <a:off x="278606" y="787214"/>
            <a:ext cx="1013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Особенности расследования профессиональных заболеваний, обстоятельств и причин </a:t>
            </a:r>
          </a:p>
          <a:p>
            <a:pPr algn="ctr"/>
            <a:r>
              <a:rPr lang="ru-RU" sz="15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возникновения у работника профессионального заболевания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F355DF4-D4CE-5F63-9AF8-0E5D5575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533" y="787214"/>
            <a:ext cx="422895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23C0236F-E36D-83D1-E51E-F37615576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766723"/>
              </p:ext>
            </p:extLst>
          </p:nvPr>
        </p:nvGraphicFramePr>
        <p:xfrm>
          <a:off x="278606" y="1433545"/>
          <a:ext cx="9989344" cy="4287598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2055019">
                  <a:extLst>
                    <a:ext uri="{9D8B030D-6E8A-4147-A177-3AD203B41FA5}">
                      <a16:colId xmlns:a16="http://schemas.microsoft.com/office/drawing/2014/main" xmlns="" val="1627732706"/>
                    </a:ext>
                  </a:extLst>
                </a:gridCol>
                <a:gridCol w="7934325">
                  <a:extLst>
                    <a:ext uri="{9D8B030D-6E8A-4147-A177-3AD203B41FA5}">
                      <a16:colId xmlns:a16="http://schemas.microsoft.com/office/drawing/2014/main" xmlns="" val="466800770"/>
                    </a:ext>
                  </a:extLst>
                </a:gridCol>
              </a:tblGrid>
              <a:tr h="424788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Разногласия, возникшие между членами комиссии работодателя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619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случае разногласий, возникших между членами комиссии (включая председателя комиссии) в ходе расследования, решение принимается большинством голосов членов комиссии (включая председателя комиссии) с оформлением в произвольной форме протокола заседания комиссии, который приобщается к материалам расследования.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0598713"/>
                  </a:ext>
                </a:extLst>
              </a:tr>
              <a:tr h="42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0" indent="-1619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Члены комиссии, не согласные с принятым решением, подписывают акт (протокол заседания комиссии в случае, если акт не оформляется) с изложением своего аргументированного особого мнения, которое приобщается к материалам расследования.</a:t>
                      </a:r>
                    </a:p>
                  </a:txBody>
                  <a:tcPr marL="14660" marR="14660" marT="0" marB="0" anchor="ctr"/>
                </a:tc>
                <a:extLst>
                  <a:ext uri="{0D108BD9-81ED-4DB2-BD59-A6C34878D82A}">
                    <a16:rowId xmlns:a16="http://schemas.microsoft.com/office/drawing/2014/main" xmlns="" val="4210747706"/>
                  </a:ext>
                </a:extLst>
              </a:tr>
              <a:tr h="42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случаях отказа члена комиссии от подписания или утверждения документов, необходимых для расследования, комиссией в произвольной форме оформляется и подписывается протокол заседания с указанием причины отказа члена комиссии от подписания или утверждения соответствующих документов. 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3421722"/>
                  </a:ext>
                </a:extLst>
              </a:tr>
              <a:tr h="9343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Заключение об отсутствии связи заболевания с воздействием вредного производственного фактора 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Если комиссия пришла к заключению о том, что заболевание работника не связано с воздействием вредного производственного фактора (факторов) на рабочем месте, и (или) было получено работником не при исполнении трудовых обязанностей по определенной условиями трудового договора профессии (должности), в этом случае акт не составляется, а составляется соответствующий протокол заседания комиссии по форме, установленной Минздравом России, копия которого направляется председателем комиссии в организации (органы), представители которых участвовали в работе комиссии.</a:t>
                      </a:r>
                    </a:p>
                  </a:txBody>
                  <a:tcPr marL="14660" marR="14660" marT="0" marB="0" anchor="ctr"/>
                </a:tc>
                <a:extLst>
                  <a:ext uri="{0D108BD9-81ED-4DB2-BD59-A6C34878D82A}">
                    <a16:rowId xmlns:a16="http://schemas.microsoft.com/office/drawing/2014/main" xmlns="" val="628624742"/>
                  </a:ext>
                </a:extLst>
              </a:tr>
              <a:tr h="28319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Особенности составления акта о случае профессионального заболевания 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61925" lvl="0" indent="-16192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случае установления факта грубой неосторожности работника, содействовавшей возникновению или увеличению вреда, причиненного его здоровью, указывается установленная комиссией степень его вины (в процентах).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4151372"/>
                  </a:ext>
                </a:extLst>
              </a:tr>
              <a:tr h="4247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1925" lvl="0" indent="-16192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случае установления вклада профессиональной деятельности во вредных и опасных условиях труда по предыдущим местам работы в возникновение профессионального заболевания в акте указывается процент вклада указанных мест работы в возникновение профессионального заболевания.</a:t>
                      </a:r>
                    </a:p>
                  </a:txBody>
                  <a:tcPr marL="14660" marR="14660" marT="0" marB="0" anchor="ctr"/>
                </a:tc>
                <a:extLst>
                  <a:ext uri="{0D108BD9-81ED-4DB2-BD59-A6C34878D82A}">
                    <a16:rowId xmlns:a16="http://schemas.microsoft.com/office/drawing/2014/main" xmlns="" val="380961417"/>
                  </a:ext>
                </a:extLst>
              </a:tr>
              <a:tr h="28319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Разногласия по вопросам установления диагноза профессионального заболевания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619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Разногласия по вопросам установления диагноза профессионального заболевания и его расследования могут быть рассмотрены в досудебном порядке или обжалованы в суде.</a:t>
                      </a:r>
                    </a:p>
                  </a:txBody>
                  <a:tcPr marL="14660" marR="14660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8753019"/>
                  </a:ext>
                </a:extLst>
              </a:tr>
              <a:tr h="9472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0" indent="-16192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досудебном порядке разногласия могут быть рассмотрены на основании заявлений работника, работодателя, органа государственного санитарно-эпидемиологического контроля (надзора) и страховщика:</a:t>
                      </a:r>
                    </a:p>
                    <a:p>
                      <a:pPr marL="180975" lvl="0" indent="1809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органом Роспотребнадзора;</a:t>
                      </a:r>
                    </a:p>
                    <a:p>
                      <a:pPr marL="180975" lvl="0" indent="1809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центром </a:t>
                      </a:r>
                      <a:r>
                        <a:rPr lang="ru-RU" sz="10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предусмотренным абзацем четвертым пункта 13 Правил №1206;</a:t>
                      </a:r>
                    </a:p>
                    <a:p>
                      <a:pPr marL="180975" lvl="0" indent="1809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федеральной инспекцией труда;</a:t>
                      </a:r>
                    </a:p>
                    <a:p>
                      <a:pPr marL="180975" lvl="0" indent="180975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страховщиком.</a:t>
                      </a:r>
                    </a:p>
                  </a:txBody>
                  <a:tcPr marL="14660" marR="14660" marT="0" marB="0" anchor="ctr"/>
                </a:tc>
                <a:extLst>
                  <a:ext uri="{0D108BD9-81ED-4DB2-BD59-A6C34878D82A}">
                    <a16:rowId xmlns:a16="http://schemas.microsoft.com/office/drawing/2014/main" xmlns="" val="128209755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00C2D223-1914-2755-3A9A-AA3535A41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1433545"/>
            <a:ext cx="432801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18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2DFA7-B924-02F5-6F5A-A321CB9252EC}"/>
              </a:ext>
            </a:extLst>
          </p:cNvPr>
          <p:cNvSpPr txBox="1"/>
          <p:nvPr/>
        </p:nvSpPr>
        <p:spPr>
          <a:xfrm>
            <a:off x="278606" y="925713"/>
            <a:ext cx="1013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Выплаты при профессиональных заболеваниях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FF355DF4-D4CE-5F63-9AF8-0E5D5575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533" y="787214"/>
            <a:ext cx="422895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AFFD82DC-0F4C-3E18-E8E0-8C2C1A34B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943007"/>
              </p:ext>
            </p:extLst>
          </p:nvPr>
        </p:nvGraphicFramePr>
        <p:xfrm>
          <a:off x="797719" y="1428814"/>
          <a:ext cx="9096374" cy="4538741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2667331">
                  <a:extLst>
                    <a:ext uri="{9D8B030D-6E8A-4147-A177-3AD203B41FA5}">
                      <a16:colId xmlns:a16="http://schemas.microsoft.com/office/drawing/2014/main" xmlns="" val="1758196153"/>
                    </a:ext>
                  </a:extLst>
                </a:gridCol>
                <a:gridCol w="3017569">
                  <a:extLst>
                    <a:ext uri="{9D8B030D-6E8A-4147-A177-3AD203B41FA5}">
                      <a16:colId xmlns:a16="http://schemas.microsoft.com/office/drawing/2014/main" xmlns="" val="2215900338"/>
                    </a:ext>
                  </a:extLst>
                </a:gridCol>
                <a:gridCol w="3411474">
                  <a:extLst>
                    <a:ext uri="{9D8B030D-6E8A-4147-A177-3AD203B41FA5}">
                      <a16:colId xmlns:a16="http://schemas.microsoft.com/office/drawing/2014/main" xmlns="" val="2391905382"/>
                    </a:ext>
                  </a:extLst>
                </a:gridCol>
              </a:tblGrid>
              <a:tr h="302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Вид компенсации</a:t>
                      </a:r>
                    </a:p>
                  </a:txBody>
                  <a:tcPr marL="43637" marR="43637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Нормативно-правовая база</a:t>
                      </a:r>
                    </a:p>
                  </a:txBody>
                  <a:tcPr marL="43637" marR="43637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Порядок расчета</a:t>
                      </a:r>
                    </a:p>
                  </a:txBody>
                  <a:tcPr marL="43637" marR="43637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1014104"/>
                  </a:ext>
                </a:extLst>
              </a:tr>
              <a:tr h="8775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 оплату больничного листа по временной нетрудоспособности</a:t>
                      </a:r>
                    </a:p>
                  </a:txBody>
                  <a:tcPr marL="43637" marR="4363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ст. 9 Федерального закона № 125-ФЗ;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Постановление Правительства РФ от 27.01.2022 № 57</a:t>
                      </a:r>
                    </a:p>
                  </a:txBody>
                  <a:tcPr marL="43637" marR="4363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100% среднемесячного заработка пострадавшего, выплачивается до его выздоровления или установления степени утраты трудоспособности</a:t>
                      </a:r>
                    </a:p>
                  </a:txBody>
                  <a:tcPr marL="43637" marR="43637" marT="0" marB="0"/>
                </a:tc>
                <a:extLst>
                  <a:ext uri="{0D108BD9-81ED-4DB2-BD59-A6C34878D82A}">
                    <a16:rowId xmlns:a16="http://schemas.microsoft.com/office/drawing/2014/main" xmlns="" val="2868552512"/>
                  </a:ext>
                </a:extLst>
              </a:tr>
              <a:tr h="17648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Единовременная выплата при получении профзаболевания</a:t>
                      </a:r>
                    </a:p>
                  </a:txBody>
                  <a:tcPr marL="43637" marR="43637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ст. 11 Федерального закона № 125-ФЗ;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Постановление Правительства от 27.01.2022 № 57</a:t>
                      </a:r>
                    </a:p>
                  </a:txBody>
                  <a:tcPr marL="43637" marR="43637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Размер единовременной страховой выплаты определяется в соответствии со степенью утраты застрахованным профессиональной трудоспособности исходя из максимальной суммы, а также с учетом коэффициентов и надбавок в местностях, где установлены районные коэффициенты</a:t>
                      </a:r>
                    </a:p>
                  </a:txBody>
                  <a:tcPr marL="43637" marR="43637" marT="0" marB="0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57236"/>
                  </a:ext>
                </a:extLst>
              </a:tr>
              <a:tr h="11733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Ежемесячная компенсация работникам, утратившим трудоспособность</a:t>
                      </a:r>
                    </a:p>
                  </a:txBody>
                  <a:tcPr marL="43637" marR="4363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ст. 12 Федерального закона № 125-ФЗ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43637" marR="4363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Размер ежемесячной страховой выплаты определяется как доля среднего месячного заработка застрахованного, исчисленная в соответствии со степенью утраты им профессиональной трудоспособности</a:t>
                      </a:r>
                    </a:p>
                  </a:txBody>
                  <a:tcPr marL="43637" marR="43637" marT="0" marB="0"/>
                </a:tc>
                <a:extLst>
                  <a:ext uri="{0D108BD9-81ED-4DB2-BD59-A6C34878D82A}">
                    <a16:rowId xmlns:a16="http://schemas.microsoft.com/office/drawing/2014/main" xmlns="" val="2922314616"/>
                  </a:ext>
                </a:extLst>
              </a:tr>
              <a:tr h="2621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Иные выплаты</a:t>
                      </a:r>
                    </a:p>
                  </a:txBody>
                  <a:tcPr marL="43637" marR="43637" marT="0" marB="0">
                    <a:solidFill>
                      <a:srgbClr val="E6F4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Могут устанавливаться локальными и (или) отраслевыми нормативными правовыми актами </a:t>
                      </a:r>
                    </a:p>
                  </a:txBody>
                  <a:tcPr marL="43637" marR="43637" marT="0" marB="0">
                    <a:solidFill>
                      <a:srgbClr val="E6F4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805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33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6;p13">
            <a:extLst>
              <a:ext uri="{FF2B5EF4-FFF2-40B4-BE49-F238E27FC236}">
                <a16:creationId xmlns:a16="http://schemas.microsoft.com/office/drawing/2014/main" xmlns="" id="{CD8DBCBF-D4EB-2AA6-5DBE-0C863C55DEE4}"/>
              </a:ext>
            </a:extLst>
          </p:cNvPr>
          <p:cNvSpPr txBox="1"/>
          <p:nvPr/>
        </p:nvSpPr>
        <p:spPr>
          <a:xfrm>
            <a:off x="601037" y="3684532"/>
            <a:ext cx="9571663" cy="119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0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Новые правила расследования профессиональных заболеваний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0CE692-6643-DAA3-E9A2-C4688D1B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37" y="481536"/>
            <a:ext cx="1939861" cy="116391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E0BA346-C1C2-8D60-45B1-D287A193CD6B}"/>
              </a:ext>
            </a:extLst>
          </p:cNvPr>
          <p:cNvSpPr/>
          <p:nvPr/>
        </p:nvSpPr>
        <p:spPr>
          <a:xfrm>
            <a:off x="500166" y="2521815"/>
            <a:ext cx="70525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Центральный комитет Профессионального союза работников здравоохранения Российской Федерации</a:t>
            </a:r>
            <a:endParaRPr lang="ru-RU" sz="19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64FE79C-97FE-908B-149E-395029AB41B9}"/>
              </a:ext>
            </a:extLst>
          </p:cNvPr>
          <p:cNvSpPr/>
          <p:nvPr/>
        </p:nvSpPr>
        <p:spPr>
          <a:xfrm>
            <a:off x="241301" y="2865121"/>
            <a:ext cx="10075861" cy="2903219"/>
          </a:xfrm>
          <a:prstGeom prst="rect">
            <a:avLst/>
          </a:prstGeom>
          <a:solidFill>
            <a:srgbClr val="009C95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577A8F-F5B8-4BF4-A9AF-9E390CCD3C3F}"/>
              </a:ext>
            </a:extLst>
          </p:cNvPr>
          <p:cNvSpPr txBox="1"/>
          <p:nvPr/>
        </p:nvSpPr>
        <p:spPr>
          <a:xfrm>
            <a:off x="363222" y="928893"/>
            <a:ext cx="9788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Новые правила расследования профессиональных заболеваний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1FF3C9FD-0CC2-443E-94D2-251CD68A99E7}"/>
              </a:ext>
            </a:extLst>
          </p:cNvPr>
          <p:cNvCxnSpPr/>
          <p:nvPr/>
        </p:nvCxnSpPr>
        <p:spPr>
          <a:xfrm>
            <a:off x="967634" y="1500530"/>
            <a:ext cx="8756543" cy="0"/>
          </a:xfrm>
          <a:prstGeom prst="line">
            <a:avLst/>
          </a:prstGeom>
          <a:ln w="13970">
            <a:solidFill>
              <a:srgbClr val="00AD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911;p35">
            <a:extLst>
              <a:ext uri="{FF2B5EF4-FFF2-40B4-BE49-F238E27FC236}">
                <a16:creationId xmlns:a16="http://schemas.microsoft.com/office/drawing/2014/main" xmlns="" id="{C6FBA8FE-C1FA-4BC4-AC7A-294E54D70C7B}"/>
              </a:ext>
            </a:extLst>
          </p:cNvPr>
          <p:cNvSpPr txBox="1"/>
          <p:nvPr/>
        </p:nvSpPr>
        <p:spPr>
          <a:xfrm>
            <a:off x="632221" y="3181319"/>
            <a:ext cx="9294019" cy="258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ru-RU" sz="1600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учетом меняющегося законодательства по охране труда в                                                         Методическом пособии приведены </a:t>
            </a: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основные понятия и нормативные                                                 требования, связанные с</a:t>
            </a:r>
            <a:r>
              <a:rPr lang="ru-RU" sz="1600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расследованием профессиональных заболеваний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формированием соответствующих комиссий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участием органов государственного санитарно-эпидемиологического контроля и центров профессиональной патологии</a:t>
            </a:r>
          </a:p>
          <a:p>
            <a:pPr algn="r">
              <a:spcAft>
                <a:spcPts val="1000"/>
              </a:spcAft>
            </a:pPr>
            <a:r>
              <a:rPr lang="ru-RU" sz="1600" b="1" dirty="0">
                <a:solidFill>
                  <a:srgbClr val="C0000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*новые Правила вступают в силу 1 марта 2023 г.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ru-RU" sz="1600" dirty="0">
              <a:solidFill>
                <a:srgbClr val="003B59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spcAft>
                <a:spcPts val="1000"/>
              </a:spcAft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015FDB-506A-916B-307A-D5A5275D2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1" y="1461943"/>
            <a:ext cx="1462731" cy="1331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F4F4C4-A96C-2F59-E02C-5D1DF6C4C4F7}"/>
              </a:ext>
            </a:extLst>
          </p:cNvPr>
          <p:cNvSpPr txBox="1"/>
          <p:nvPr/>
        </p:nvSpPr>
        <p:spPr>
          <a:xfrm>
            <a:off x="1815464" y="1526719"/>
            <a:ext cx="7800975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Методическое пособие подготовлено для использования в практической деятельности территориальными организациями Профсоюза, первичными профсоюзными организациями, а также работодателями</a:t>
            </a:r>
            <a:endParaRPr lang="ru-RU" sz="1400" dirty="0">
              <a:solidFill>
                <a:srgbClr val="003B5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1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577A8F-F5B8-4BF4-A9AF-9E390CCD3C3F}"/>
              </a:ext>
            </a:extLst>
          </p:cNvPr>
          <p:cNvSpPr txBox="1"/>
          <p:nvPr/>
        </p:nvSpPr>
        <p:spPr>
          <a:xfrm>
            <a:off x="3219450" y="746310"/>
            <a:ext cx="348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Термины и определения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64FE79C-97FE-908B-149E-395029AB41B9}"/>
              </a:ext>
            </a:extLst>
          </p:cNvPr>
          <p:cNvSpPr/>
          <p:nvPr/>
        </p:nvSpPr>
        <p:spPr>
          <a:xfrm>
            <a:off x="3483428" y="1154507"/>
            <a:ext cx="3031672" cy="4857355"/>
          </a:xfrm>
          <a:prstGeom prst="rect">
            <a:avLst/>
          </a:prstGeom>
          <a:solidFill>
            <a:srgbClr val="009C95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5D1581-49D9-9A14-C066-1947F163E488}"/>
              </a:ext>
            </a:extLst>
          </p:cNvPr>
          <p:cNvSpPr txBox="1"/>
          <p:nvPr/>
        </p:nvSpPr>
        <p:spPr>
          <a:xfrm>
            <a:off x="45342" y="841217"/>
            <a:ext cx="3483429" cy="5330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Острое профессиональное заболевание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заболевание (отравление), возникшее у работника в результате однократного (в течение не более одного рабочего дня, одной рабочей смены) воздействия на работника вредного производственного фактора (факторов), повлекшее временную или стойкую утрату им профессиональной трудоспособности и (или) его смерть.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Хроническое профессиональное заболевание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заболевание (отравление), возникшее у работника в результате длительного воздействия на работника вредного производственного фактора (факторов), повлекшее временную или стойкую утрату им профессиональной трудоспособности и (или) его смерть.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Вредный производственный фактор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фактор производственной среды или трудового процесса, воздействие которого может привести к профессиональному заболеванию работника.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Опасный производственный фактор </a:t>
            </a:r>
            <a:r>
              <a:rPr lang="ru-RU" sz="1000" b="1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фактор производственной среды или трудового процесса, воздействие которого может привести к травме или смерти работника.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Опасность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потенциальный источник нанесения вреда, представляющий угрозу жизни и (или) здоровью работника в процессе трудовой деятельности.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C97D97-D655-4EE4-C7AE-6BD666BFA7EF}"/>
              </a:ext>
            </a:extLst>
          </p:cNvPr>
          <p:cNvSpPr txBox="1"/>
          <p:nvPr/>
        </p:nvSpPr>
        <p:spPr>
          <a:xfrm>
            <a:off x="3483428" y="1208247"/>
            <a:ext cx="3031672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Медицинская организация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юридическое лицо независимо от организационно-правовой формы, осуществляющее в качестве основного (уставного) вида деятельности медицинскую деятельность на основании лицензии, предоставленной в порядке, установленном законодательством Российской Федерации о лицензировании отдельных видов деятельности. 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Медицинская помощь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комплекс мероприятий, направленных на поддержание и (или) восстановление здоровья и включающих в себя предоставление медицинских услуг.</a:t>
            </a: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Медицинский работник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физическое лицо, которое имеет медицинское или иное образование, работает в медицинской организации и в трудовые (должностные) обязанности которого входит осуществление медицинской деятельности, либо физическое лицо, которое является индивидуальным предпринимателем, непосредственно осуществляющим медицинскую деятельность.</a:t>
            </a: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Профессиональный риск </a:t>
            </a:r>
            <a:r>
              <a:rPr lang="ru-RU" sz="1000" b="1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вероятность причинения вреда жизни и (или) здоровью работника в результате воздействия на него вредного и (или) опасного производственного фактора при исполнении им своей трудовой функции с учетом возможной тяжести повреждения здоровья.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263173-2C7B-2648-A7C4-08BD1704ECBE}"/>
              </a:ext>
            </a:extLst>
          </p:cNvPr>
          <p:cNvSpPr txBox="1"/>
          <p:nvPr/>
        </p:nvSpPr>
        <p:spPr>
          <a:xfrm>
            <a:off x="6515100" y="841217"/>
            <a:ext cx="384048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Управление профессиональными рисками </a:t>
            </a:r>
            <a:r>
              <a:rPr lang="ru-RU" sz="1000" b="1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 взаимосвязанных мероприятий и процедур, являющихся элементами системы управления охраной труда и включающих в себя выявление опасностей, оценку профессиональных рисков и применение мер по снижению уровней профессиональных рисков или недопущению повышения их уровней, мониторинг и пересмотр выявленных профессиональных рисков.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Средство индивидуальной защиты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средство, используемое для предотвращения или уменьшения воздействия на работника вредных и (или) опасных производственных факторов, особых температурных условий, а также для защиты от загрязнения.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Средства коллективной защиты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технические средства защиты работников, конструктивно и (или) функционально связанные с производственным оборудованием, производственным процессом, производственным зданием (помещением), производственной площадкой, производственной зоной, рабочим местом (рабочими местами) и используемые для предотвращения или уменьшения воздействия на работников вредных и (или) опасных производственных факторов.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Требования охраны труда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государственные нормативные требования охраны труда, а также требования охраны труда, установленные локальными нормативными актами работодателя, в том числе правилами (стандартами) организации и инструкциями по охране труда.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Государственными нормативными требованиями охраны труда</a:t>
            </a:r>
            <a:r>
              <a:rPr lang="ru-RU" sz="1000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устанавливаются правила, процедуры, критерии и нормативы, направленные на сохранение жизни и здоровья работников в процессе трудовой деятельности.</a:t>
            </a:r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3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577A8F-F5B8-4BF4-A9AF-9E390CCD3C3F}"/>
              </a:ext>
            </a:extLst>
          </p:cNvPr>
          <p:cNvSpPr txBox="1"/>
          <p:nvPr/>
        </p:nvSpPr>
        <p:spPr>
          <a:xfrm>
            <a:off x="241302" y="856982"/>
            <a:ext cx="978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Нормативная правовая база, связанная с установлением порядка, </a:t>
            </a:r>
          </a:p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учета и расследования профессиональных заболеваний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1FF3C9FD-0CC2-443E-94D2-251CD68A99E7}"/>
              </a:ext>
            </a:extLst>
          </p:cNvPr>
          <p:cNvCxnSpPr/>
          <p:nvPr/>
        </p:nvCxnSpPr>
        <p:spPr>
          <a:xfrm>
            <a:off x="848048" y="1537650"/>
            <a:ext cx="8756543" cy="0"/>
          </a:xfrm>
          <a:prstGeom prst="line">
            <a:avLst/>
          </a:prstGeom>
          <a:ln w="10795">
            <a:solidFill>
              <a:srgbClr val="00AD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45A7FB3-6DC8-4B63-B26F-03884993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5" y="1503313"/>
            <a:ext cx="1181126" cy="1074827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6B48F80F-4C92-80D1-B0AD-CD15CF922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65616"/>
              </p:ext>
            </p:extLst>
          </p:nvPr>
        </p:nvGraphicFramePr>
        <p:xfrm>
          <a:off x="1273282" y="1571988"/>
          <a:ext cx="9013717" cy="4103832"/>
        </p:xfrm>
        <a:graphic>
          <a:graphicData uri="http://schemas.openxmlformats.org/drawingml/2006/table">
            <a:tbl>
              <a:tblPr>
                <a:tableStyleId>{89F8C1A5-47FF-4CF1-952D-70DD7D966BAF}</a:tableStyleId>
              </a:tblPr>
              <a:tblGrid>
                <a:gridCol w="9013717">
                  <a:extLst>
                    <a:ext uri="{9D8B030D-6E8A-4147-A177-3AD203B41FA5}">
                      <a16:colId xmlns:a16="http://schemas.microsoft.com/office/drawing/2014/main" xmlns="" val="3133428400"/>
                    </a:ext>
                  </a:extLst>
                </a:gridCol>
              </a:tblGrid>
              <a:tr h="347382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Трудовой кодекс Российской Федерации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(далее – ТК РФ); </a:t>
                      </a:r>
                      <a:endParaRPr lang="ru-RU" sz="1300" b="0" i="0" u="none" strike="noStrike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E9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9328000"/>
                  </a:ext>
                </a:extLst>
              </a:tr>
              <a:tr h="526863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Федеральный закон от 21.11.2011 № 323-ФЗ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«Об основах охраны здоровья граждан в Российской Федерации» (далее – Федеральный закон № 323-ФЗ);</a:t>
                      </a:r>
                      <a:endParaRPr lang="ru-RU" sz="1300" b="0" i="0" u="none" strike="noStrike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0203636"/>
                  </a:ext>
                </a:extLst>
              </a:tr>
              <a:tr h="526863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Федеральный закон от 24.07.1998 № 125-ФЗ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«Об обязательном социальном страховании от несчастных случаев на производстве и профессиональных заболеваний» (далее – Федеральный закон № 125-ФЗ);</a:t>
                      </a:r>
                      <a:endParaRPr lang="ru-RU" sz="1300" b="0" i="0" u="none" strike="noStrike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E9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6897774"/>
                  </a:ext>
                </a:extLst>
              </a:tr>
              <a:tr h="526863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Постановление Правительства РФ от 15.12.2000 № 967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«Об утверждении Положения о расследовании и учете профессиональных заболеваний» </a:t>
                      </a:r>
                      <a:r>
                        <a:rPr lang="ru-RU" sz="1300" u="none" strike="noStrike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(утратит силу 1 марта 2023 года);</a:t>
                      </a:r>
                      <a:endParaRPr lang="ru-RU" sz="1300" b="0" i="0" u="none" strike="noStrike" dirty="0">
                        <a:solidFill>
                          <a:srgbClr val="C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3936259"/>
                  </a:ext>
                </a:extLst>
              </a:tr>
              <a:tr h="526863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Постановление Правительства РФ от 05.07.2022 № 1206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«О порядке расследования и учета случаев профессиональных заболеваний работников» </a:t>
                      </a:r>
                      <a:r>
                        <a:rPr lang="ru-RU" sz="1300" u="none" strike="noStrike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(вступает в силу 1 марта 2023 года);</a:t>
                      </a:r>
                      <a:endParaRPr lang="ru-RU" sz="1300" b="0" i="0" u="none" strike="noStrike" dirty="0">
                        <a:solidFill>
                          <a:srgbClr val="C00000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E9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6356726"/>
                  </a:ext>
                </a:extLst>
              </a:tr>
              <a:tr h="526863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Приказ Минздравсоцразвития России от 27.04.2012 № 417н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«Об утверждении перечня профессиональных заболеваний»;</a:t>
                      </a:r>
                      <a:endParaRPr lang="ru-RU" sz="1300" b="0" i="0" u="none" strike="noStrike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54810092"/>
                  </a:ext>
                </a:extLst>
              </a:tr>
              <a:tr h="526863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Приказ Минздрава РФ от 28.05.2001 № 176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«О совершенствовании системы расследования и учета профессиональных заболеваний в Российской Федерации»</a:t>
                      </a:r>
                      <a:endParaRPr lang="ru-RU" sz="1300" b="0" i="0" u="none" strike="noStrike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E9E1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5656117"/>
                  </a:ext>
                </a:extLst>
              </a:tr>
              <a:tr h="526863"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rgbClr val="000000"/>
                        </a:buClr>
                        <a:buSzPts val="1400"/>
                        <a:buFont typeface="Wingdings" panose="05000000000000000000" pitchFamily="2" charset="2"/>
                        <a:buChar char="ü"/>
                      </a:pPr>
                      <a:r>
                        <a:rPr lang="ru-RU" sz="1300" b="1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Приказ Минтруда России от 30.09.2020 № 687н </a:t>
                      </a:r>
                      <a:r>
                        <a:rPr lang="ru-RU" sz="1300" u="none" strike="noStrike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«Об утверждении критериев определения степени утраты профессиональной трудоспособности в результате несчастных случаев на производстве и профессиональных заболеваний»</a:t>
                      </a:r>
                      <a:endParaRPr lang="ru-RU" sz="1300" b="0" i="0" u="none" strike="noStrike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2" marR="912" marT="912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216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96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911;p35">
            <a:extLst>
              <a:ext uri="{FF2B5EF4-FFF2-40B4-BE49-F238E27FC236}">
                <a16:creationId xmlns:a16="http://schemas.microsoft.com/office/drawing/2014/main" xmlns="" id="{F01651B5-3CF0-34FA-BF1C-69142822BB37}"/>
              </a:ext>
            </a:extLst>
          </p:cNvPr>
          <p:cNvSpPr txBox="1"/>
          <p:nvPr/>
        </p:nvSpPr>
        <p:spPr>
          <a:xfrm>
            <a:off x="303935" y="1311256"/>
            <a:ext cx="3588774" cy="451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Работник </a:t>
            </a:r>
            <a:r>
              <a:rPr lang="ru-RU" sz="14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имеет право:</a:t>
            </a:r>
            <a:endParaRPr lang="ru-RU" sz="1400" dirty="0">
              <a:solidFill>
                <a:srgbClr val="C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личное участие или участие через своих представителей в расследовании возникшего у него профзаболевания </a:t>
            </a:r>
            <a:r>
              <a:rPr lang="ru-RU" sz="14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(пункт 3 Правил </a:t>
            </a:r>
            <a:r>
              <a:rPr lang="en-US" sz="14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</a:t>
            </a:r>
            <a:r>
              <a:rPr lang="ru-RU" sz="14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№ 1206, ст. 216 ТК РФ);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 обязательное социальное страхование от профзаболеваний </a:t>
            </a:r>
            <a:r>
              <a:rPr lang="en-US" sz="14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</a:t>
            </a:r>
            <a:r>
              <a:rPr lang="ru-RU" sz="14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(ст. 216 ТК РФ).</a:t>
            </a:r>
            <a:endParaRPr lang="en-US" sz="1400" i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4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Работник обязан:</a:t>
            </a:r>
            <a:endParaRPr lang="ru-RU" sz="1400" dirty="0">
              <a:solidFill>
                <a:srgbClr val="C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немедленно извещать своего непосредственного или вышестоящего руководителя о любой известной ему ситуации, угрожающей жизни и здоровью людей, об ухудшении состояния своего здоровья, в том числе о проявлении признаков профессионального заболевания, острого отравления </a:t>
            </a:r>
            <a:r>
              <a:rPr lang="ru-RU" sz="14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(ст. 215 ТК РФ).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ru-RU" sz="1400" i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>
              <a:spcAft>
                <a:spcPts val="600"/>
              </a:spcAft>
            </a:pPr>
            <a:endParaRPr lang="ru-RU" sz="1500" dirty="0">
              <a:solidFill>
                <a:srgbClr val="003B5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577A8F-F5B8-4BF4-A9AF-9E390CCD3C3F}"/>
              </a:ext>
            </a:extLst>
          </p:cNvPr>
          <p:cNvSpPr txBox="1"/>
          <p:nvPr/>
        </p:nvSpPr>
        <p:spPr>
          <a:xfrm>
            <a:off x="2249921" y="858924"/>
            <a:ext cx="550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Права и обязанности работодателя и работника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8644F5-5113-9AD1-D7FA-748FFD4C8020}"/>
              </a:ext>
            </a:extLst>
          </p:cNvPr>
          <p:cNvSpPr txBox="1"/>
          <p:nvPr/>
        </p:nvSpPr>
        <p:spPr>
          <a:xfrm>
            <a:off x="1919288" y="-869064"/>
            <a:ext cx="6162674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>
              <a:lnSpc>
                <a:spcPct val="115000"/>
              </a:lnSpc>
              <a:spcAft>
                <a:spcPts val="1000"/>
              </a:spcAft>
            </a:pPr>
            <a:endParaRPr lang="en-US" sz="1800" b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A3942D-51BD-DB33-FE6B-E69D8D622FAE}"/>
              </a:ext>
            </a:extLst>
          </p:cNvPr>
          <p:cNvSpPr txBox="1"/>
          <p:nvPr/>
        </p:nvSpPr>
        <p:spPr>
          <a:xfrm>
            <a:off x="4219575" y="1237312"/>
            <a:ext cx="6343650" cy="483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Работодатель обязан:</a:t>
            </a:r>
            <a:endParaRPr lang="ru-RU" sz="1400" dirty="0">
              <a:solidFill>
                <a:srgbClr val="C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300"/>
              </a:spcAft>
              <a:buFont typeface="Wingdings" panose="05000000000000000000" pitchFamily="2" charset="2"/>
              <a:buChar char=""/>
            </a:pP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обеспечить расследование и учет профессиональных заболеваний </a:t>
            </a:r>
            <a:r>
              <a:rPr lang="en-US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</a:t>
            </a:r>
            <a:r>
              <a:rPr lang="ru-RU" sz="13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(ст. 214 ТК РФ)</a:t>
            </a: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</a:p>
          <a:p>
            <a:pPr marL="342900" lvl="0" indent="-342900">
              <a:lnSpc>
                <a:spcPct val="110000"/>
              </a:lnSpc>
              <a:spcAft>
                <a:spcPts val="300"/>
              </a:spcAft>
              <a:buFont typeface="Wingdings" panose="05000000000000000000" pitchFamily="2" charset="2"/>
              <a:buChar char=""/>
            </a:pP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организовать расследование обстоятельств и причин возникновения у работника профессионального заболевания </a:t>
            </a:r>
            <a:r>
              <a:rPr lang="ru-RU" sz="13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(п.15 Правил № 1206);</a:t>
            </a:r>
          </a:p>
          <a:p>
            <a:pPr marL="342900" lvl="0" indent="-342900">
              <a:lnSpc>
                <a:spcPct val="110000"/>
              </a:lnSpc>
              <a:spcAft>
                <a:spcPts val="300"/>
              </a:spcAft>
              <a:buFont typeface="Wingdings" panose="05000000000000000000" pitchFamily="2" charset="2"/>
              <a:buChar char=""/>
            </a:pP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обеспечить условия работы комиссии и завершение расследования в установленный срок </a:t>
            </a:r>
            <a:r>
              <a:rPr lang="ru-RU" sz="13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(п.17 Правил № 1206);</a:t>
            </a:r>
          </a:p>
          <a:p>
            <a:pPr marL="342900" lvl="0" indent="-342900">
              <a:lnSpc>
                <a:spcPct val="110000"/>
              </a:lnSpc>
              <a:spcAft>
                <a:spcPts val="300"/>
              </a:spcAft>
              <a:buFont typeface="Wingdings" panose="05000000000000000000" pitchFamily="2" charset="2"/>
              <a:buChar char=""/>
            </a:pP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для проведения расследования: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- </a:t>
            </a: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представлять документы и материалы, в том числе архивные, характеризующие условия труда на рабочем месте;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- </a:t>
            </a: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проводить по требованию членов комиссии за счет собственных средств с целью оценки условий труда на рабочем месте необходимые экспертизы, лабораторно-инструментальные и другие гигиенические исследования;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- </a:t>
            </a: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обеспечивать сохранность и учет документации по расследованию профессиональных заболеваний; 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ru-RU" sz="13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(п.21 Правил № 1206);</a:t>
            </a:r>
          </a:p>
          <a:p>
            <a:pPr marL="342900" lvl="0" indent="-342900">
              <a:lnSpc>
                <a:spcPct val="110000"/>
              </a:lnSpc>
              <a:spcAft>
                <a:spcPts val="300"/>
              </a:spcAft>
              <a:buFont typeface="Wingdings" panose="05000000000000000000" pitchFamily="2" charset="2"/>
              <a:buChar char=""/>
            </a:pPr>
            <a:r>
              <a:rPr lang="ru-RU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месячный срок со дня составления комиссией акта издать организационно-распорядительный документ о конкретных мерах по предупреждению профессиональных заболеваний </a:t>
            </a:r>
            <a:r>
              <a:rPr lang="en-US" sz="1300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                           </a:t>
            </a:r>
            <a:r>
              <a:rPr lang="ru-RU" sz="1300" i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(п.28 Правил № 1206).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AC88804-A30C-ABE9-736C-885DAF4A5DC9}"/>
              </a:ext>
            </a:extLst>
          </p:cNvPr>
          <p:cNvSpPr/>
          <p:nvPr/>
        </p:nvSpPr>
        <p:spPr>
          <a:xfrm>
            <a:off x="199159" y="1237312"/>
            <a:ext cx="4020416" cy="4674988"/>
          </a:xfrm>
          <a:prstGeom prst="rect">
            <a:avLst/>
          </a:prstGeom>
          <a:solidFill>
            <a:srgbClr val="009C95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879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577A8F-F5B8-4BF4-A9AF-9E390CCD3C3F}"/>
              </a:ext>
            </a:extLst>
          </p:cNvPr>
          <p:cNvSpPr txBox="1"/>
          <p:nvPr/>
        </p:nvSpPr>
        <p:spPr>
          <a:xfrm>
            <a:off x="2004416" y="862258"/>
            <a:ext cx="6682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Алгоритм расследования острого</a:t>
            </a:r>
            <a:r>
              <a:rPr lang="en-US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профессионального заболевания</a:t>
            </a: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xmlns="" id="{05E99F7E-FB0D-88B1-9790-8CE0D4B3C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612177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C3AB95F4-681F-74B9-AE5C-C0CBBC69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033782"/>
              </p:ext>
            </p:extLst>
          </p:nvPr>
        </p:nvGraphicFramePr>
        <p:xfrm>
          <a:off x="991194" y="1271850"/>
          <a:ext cx="8476059" cy="4596655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4104449">
                  <a:extLst>
                    <a:ext uri="{9D8B030D-6E8A-4147-A177-3AD203B41FA5}">
                      <a16:colId xmlns:a16="http://schemas.microsoft.com/office/drawing/2014/main" xmlns="" val="1045262555"/>
                    </a:ext>
                  </a:extLst>
                </a:gridCol>
                <a:gridCol w="2151494">
                  <a:extLst>
                    <a:ext uri="{9D8B030D-6E8A-4147-A177-3AD203B41FA5}">
                      <a16:colId xmlns:a16="http://schemas.microsoft.com/office/drawing/2014/main" xmlns="" val="3259042044"/>
                    </a:ext>
                  </a:extLst>
                </a:gridCol>
                <a:gridCol w="2220116">
                  <a:extLst>
                    <a:ext uri="{9D8B030D-6E8A-4147-A177-3AD203B41FA5}">
                      <a16:colId xmlns:a16="http://schemas.microsoft.com/office/drawing/2014/main" xmlns="" val="4272518592"/>
                    </a:ext>
                  </a:extLst>
                </a:gridCol>
              </a:tblGrid>
              <a:tr h="36822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При установлении </a:t>
                      </a:r>
                      <a:r>
                        <a:rPr lang="ru-RU" sz="11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медорганизацией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предварительного диагноза работнику -  </a:t>
                      </a:r>
                      <a:r>
                        <a:rPr lang="ru-RU" sz="1100" b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острое профессиональное заболевание</a:t>
                      </a:r>
                      <a:endParaRPr lang="en-US" sz="1100" b="1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4303933"/>
                  </a:ext>
                </a:extLst>
              </a:tr>
              <a:tr h="37545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Медорганизация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направляет извещение об установлении предварительного диагноза: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течение суток)</a:t>
                      </a: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4778350"/>
                  </a:ext>
                </a:extLst>
              </a:tr>
              <a:tr h="20257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органы государственного санитарно-эпидемиологического контроля 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(надзора) (далее – Роспотребнадзор) по месту нахождения объекта, где работником выполнялась работа </a:t>
                      </a:r>
                    </a:p>
                  </a:txBody>
                  <a:tcPr marL="26304" marR="2630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Работодателю</a:t>
                      </a: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2006328"/>
                  </a:ext>
                </a:extLst>
              </a:tr>
              <a:tr h="910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Работодатель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направляет в орган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Роспотребнадзора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сведения, необходимые для составления санитарно-гигиенической характеристики условий труда работника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</a:t>
                      </a:r>
                      <a:r>
                        <a:rPr lang="ru-RU" sz="11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течение суток со дня, следующего за днем получения извещения</a:t>
                      </a:r>
                      <a:r>
                        <a:rPr lang="ru-RU" sz="1100" b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6290972"/>
                  </a:ext>
                </a:extLst>
              </a:tr>
              <a:tr h="555827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Роспотребнадзор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приступает к выяснению обстоятельств и причин возникновения заболевания путем проведения на рабочем месте необходимых экспертиз и других исследований, опроса пострадавшего, свидетелей и направления запросов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течение суток со дня получения извещения)</a:t>
                      </a: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2067753"/>
                  </a:ext>
                </a:extLst>
              </a:tr>
              <a:tr h="555827">
                <a:tc grid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Роспотребнадзор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на основании полученных данных составляет санитарно-гигиеническую характеристику условий труда работника и направляет ее в </a:t>
                      </a:r>
                      <a:r>
                        <a:rPr lang="ru-RU" sz="11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медорганизацию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направившую извещение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2-недельный срок со дня получения извещения)</a:t>
                      </a: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4877079"/>
                  </a:ext>
                </a:extLst>
              </a:tr>
              <a:tr h="25436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Медорганизация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направившая извещение, для проведения экспертизы связи заболевания с профессией :</a:t>
                      </a: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1015740"/>
                  </a:ext>
                </a:extLst>
              </a:tr>
              <a:tr h="1363129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направляет документы в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центр </a:t>
                      </a:r>
                      <a:r>
                        <a:rPr lang="ru-RU" sz="11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выписка из медкарты пациента;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санитарно-гигиеническая характеристика и возражения к ней (при наличии);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копия трудовой книжки и (или) сведения о трудовой деятельности</a:t>
                      </a:r>
                      <a:r>
                        <a:rPr lang="en-US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(</a:t>
                      </a:r>
                      <a:r>
                        <a:rPr lang="ru-RU" sz="11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ст</a:t>
                      </a:r>
                      <a:r>
                        <a:rPr lang="en-US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66.1 ТК РФ</a:t>
                      </a:r>
                      <a:r>
                        <a:rPr lang="en-US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;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 карта </a:t>
                      </a:r>
                      <a:r>
                        <a:rPr lang="ru-RU" sz="11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эпид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. обследования (в случае инфекционного заражения).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течение недели со дня получения санитарно-гигиенической характеристики)</a:t>
                      </a:r>
                    </a:p>
                  </a:txBody>
                  <a:tcPr marL="26304" marR="2630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выдает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работнику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направление в центр </a:t>
                      </a:r>
                      <a:r>
                        <a:rPr lang="ru-RU" sz="11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endParaRPr lang="ru-RU" sz="1100" dirty="0">
                        <a:solidFill>
                          <a:srgbClr val="003B59"/>
                        </a:solidFill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(после оказания работнику специализированной медицинской помощи)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26304" marR="26304" marT="0" marB="0" anchor="ctr"/>
                </a:tc>
                <a:extLst>
                  <a:ext uri="{0D108BD9-81ED-4DB2-BD59-A6C34878D82A}">
                    <a16:rowId xmlns:a16="http://schemas.microsoft.com/office/drawing/2014/main" xmlns="" val="1213797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60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9">
            <a:extLst>
              <a:ext uri="{FF2B5EF4-FFF2-40B4-BE49-F238E27FC236}">
                <a16:creationId xmlns:a16="http://schemas.microsoft.com/office/drawing/2014/main" xmlns="" id="{05E99F7E-FB0D-88B1-9790-8CE0D4B3C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612177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2DFA7-B924-02F5-6F5A-A321CB9252EC}"/>
              </a:ext>
            </a:extLst>
          </p:cNvPr>
          <p:cNvSpPr txBox="1"/>
          <p:nvPr/>
        </p:nvSpPr>
        <p:spPr>
          <a:xfrm>
            <a:off x="1213698" y="842692"/>
            <a:ext cx="826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Алгоритм расследования хронического</a:t>
            </a:r>
            <a:r>
              <a:rPr lang="en-US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профессионального заболевания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B7E25A16-69DA-02D2-0BFE-6A1D67A03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23264"/>
              </p:ext>
            </p:extLst>
          </p:nvPr>
        </p:nvGraphicFramePr>
        <p:xfrm>
          <a:off x="869155" y="1162343"/>
          <a:ext cx="8953500" cy="4820875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4438650">
                  <a:extLst>
                    <a:ext uri="{9D8B030D-6E8A-4147-A177-3AD203B41FA5}">
                      <a16:colId xmlns:a16="http://schemas.microsoft.com/office/drawing/2014/main" xmlns="" val="3534214861"/>
                    </a:ext>
                  </a:extLst>
                </a:gridCol>
                <a:gridCol w="4514850">
                  <a:extLst>
                    <a:ext uri="{9D8B030D-6E8A-4147-A177-3AD203B41FA5}">
                      <a16:colId xmlns:a16="http://schemas.microsoft.com/office/drawing/2014/main" xmlns="" val="2830002035"/>
                    </a:ext>
                  </a:extLst>
                </a:gridCol>
              </a:tblGrid>
              <a:tr h="23091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При установлении </a:t>
                      </a:r>
                      <a:r>
                        <a:rPr lang="ru-RU" sz="11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медорганизацией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предварительного диагноза работнику - </a:t>
                      </a:r>
                      <a:r>
                        <a:rPr lang="ru-RU" sz="1100" b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хроническое профессиональное заболевание</a:t>
                      </a:r>
                    </a:p>
                  </a:txBody>
                  <a:tcPr marL="22094" marR="2209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7009490"/>
                  </a:ext>
                </a:extLst>
              </a:tr>
              <a:tr h="329833">
                <a:tc gridSpan="2">
                  <a:txBody>
                    <a:bodyPr/>
                    <a:lstStyle/>
                    <a:p>
                      <a:pPr marL="0" algn="ctr" defTabSz="8016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0" kern="1200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Медорганизация</a:t>
                      </a:r>
                      <a:r>
                        <a:rPr lang="ru-RU" sz="1100" i="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направляет извещение об установлении предварительного диагноза: </a:t>
                      </a:r>
                    </a:p>
                    <a:p>
                      <a:pPr marL="0" algn="ctr" defTabSz="8016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течение 3 рабочих дней со дня установления этого предварительного диагноза)</a:t>
                      </a:r>
                    </a:p>
                  </a:txBody>
                  <a:tcPr marL="22094" marR="220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6993267"/>
                  </a:ext>
                </a:extLst>
              </a:tr>
              <a:tr h="261215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Роспотребнадзор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по месту нахождения объекта, где работником выполнялась работа </a:t>
                      </a:r>
                    </a:p>
                  </a:txBody>
                  <a:tcPr marL="22094" marR="220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Работодателю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</a:p>
                  </a:txBody>
                  <a:tcPr marL="22094" marR="22094" marT="0" marB="0" anchor="ctr"/>
                </a:tc>
                <a:extLst>
                  <a:ext uri="{0D108BD9-81ED-4DB2-BD59-A6C34878D82A}">
                    <a16:rowId xmlns:a16="http://schemas.microsoft.com/office/drawing/2014/main" xmlns="" val="350454119"/>
                  </a:ext>
                </a:extLst>
              </a:tr>
              <a:tr h="449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Работодатель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направляет в Роспотребнадзор сведения, необходимые для составления санитарно-гигиенической характеристики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течение 7 рабочих дней со дня, следующего за днем получения извещения)</a:t>
                      </a:r>
                      <a:endParaRPr lang="ru-RU" dirty="0"/>
                    </a:p>
                  </a:txBody>
                  <a:tcPr marL="22094" marR="22094" marT="0" marB="0"/>
                </a:tc>
                <a:extLst>
                  <a:ext uri="{0D108BD9-81ED-4DB2-BD59-A6C34878D82A}">
                    <a16:rowId xmlns:a16="http://schemas.microsoft.com/office/drawing/2014/main" xmlns="" val="1762720276"/>
                  </a:ext>
                </a:extLst>
              </a:tr>
              <a:tr h="299848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Роспотребнадзор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представляет в </a:t>
                      </a:r>
                      <a:r>
                        <a:rPr lang="ru-RU" sz="10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медорганизацию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направившую извещение, санитарно-гигиеническую характеристику условий труда работника.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2-недельный срок со дня получения извещения)</a:t>
                      </a:r>
                    </a:p>
                  </a:txBody>
                  <a:tcPr marL="22094" marR="220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506489"/>
                  </a:ext>
                </a:extLst>
              </a:tr>
              <a:tr h="140552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Медорганизация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установившая предварительный диагноз, для проведения экспертизы связи заболевания с профессией, а также для оказания (при наличии показаний) медпомощи, направляет работника в </a:t>
                      </a: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центр </a:t>
                      </a:r>
                      <a:r>
                        <a:rPr lang="ru-RU" sz="10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 представлением вместе с направлением документов: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выписка из медкарты пациента;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сведения о результатах предварительного и периодических медосмотров;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санитарно-гигиеническая характеристика и возражения к ней (при наличии);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копия трудовой книжки и (или) сведения о трудовой деятельности (ст. 66.1 ТК РФ);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карта эпидемиологического обследования (в случае инфекционного заражения);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копии протоколов лабораторных испытаний (при наличии у работодателя).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месячный срок со дня получения санитарно-гигиенической характеристики)</a:t>
                      </a:r>
                    </a:p>
                  </a:txBody>
                  <a:tcPr marL="22094" marR="220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3196732"/>
                  </a:ext>
                </a:extLst>
              </a:tr>
              <a:tr h="48481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Центр </a:t>
                      </a:r>
                      <a:r>
                        <a:rPr lang="ru-RU" sz="10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 основании клинических данных и документов проводит экспертизу связи заболевания с профессией, на основании которой устанавливает заключительный диагноз (острое или хроническое профзаболевание), составляет медзаключение о наличии или об отсутствии профзаболевания (далее - медицинское заключение) </a:t>
                      </a:r>
                      <a:r>
                        <a:rPr lang="ru-RU" sz="1000" u="sng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4 экземплярах.</a:t>
                      </a: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</a:p>
                  </a:txBody>
                  <a:tcPr marL="22094" marR="220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920074"/>
                  </a:ext>
                </a:extLst>
              </a:tr>
              <a:tr h="32983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Центр </a:t>
                      </a:r>
                      <a:r>
                        <a:rPr lang="ru-RU" sz="11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(в течение 3 рабочих дней со дня составления медицинского заключения)</a:t>
                      </a:r>
                    </a:p>
                  </a:txBody>
                  <a:tcPr marL="22094" marR="2209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4050041"/>
                  </a:ext>
                </a:extLst>
              </a:tr>
              <a:tr h="98949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направляет извещение об установлении заключительного диагноза, его уточнении или отмене: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Роспотребнадзор;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работодателю;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медицинскую организацию, направившую работника;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Фонд социального страхования РФ (далее - страховщик)</a:t>
                      </a:r>
                    </a:p>
                  </a:txBody>
                  <a:tcPr marL="22094" marR="2209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выдает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работнику</a:t>
                      </a: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медицинское заключение под расписку, еще 2 экземпляра направляет: 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страховщику;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медицинскую организацию, направившую работника.</a:t>
                      </a:r>
                    </a:p>
                    <a:p>
                      <a:pPr indent="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 </a:t>
                      </a:r>
                    </a:p>
                  </a:txBody>
                  <a:tcPr marL="22094" marR="22094" marT="0" marB="0"/>
                </a:tc>
                <a:extLst>
                  <a:ext uri="{0D108BD9-81ED-4DB2-BD59-A6C34878D82A}">
                    <a16:rowId xmlns:a16="http://schemas.microsoft.com/office/drawing/2014/main" xmlns="" val="3686056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15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2DFA7-B924-02F5-6F5A-A321CB9252EC}"/>
              </a:ext>
            </a:extLst>
          </p:cNvPr>
          <p:cNvSpPr txBox="1"/>
          <p:nvPr/>
        </p:nvSpPr>
        <p:spPr>
          <a:xfrm>
            <a:off x="340042" y="721311"/>
            <a:ext cx="10134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Алгоритм расследования обстоятельств и причин возникновения у работника профзаболевания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0072B2CC-952C-54C4-6BCF-F2FFF282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71819"/>
              </p:ext>
            </p:extLst>
          </p:nvPr>
        </p:nvGraphicFramePr>
        <p:xfrm>
          <a:off x="874255" y="1044476"/>
          <a:ext cx="8943302" cy="4926792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2071683">
                  <a:extLst>
                    <a:ext uri="{9D8B030D-6E8A-4147-A177-3AD203B41FA5}">
                      <a16:colId xmlns:a16="http://schemas.microsoft.com/office/drawing/2014/main" xmlns="" val="183571351"/>
                    </a:ext>
                  </a:extLst>
                </a:gridCol>
                <a:gridCol w="6871619">
                  <a:extLst>
                    <a:ext uri="{9D8B030D-6E8A-4147-A177-3AD203B41FA5}">
                      <a16:colId xmlns:a16="http://schemas.microsoft.com/office/drawing/2014/main" xmlns="" val="413274951"/>
                    </a:ext>
                  </a:extLst>
                </a:gridCol>
              </a:tblGrid>
              <a:tr h="363538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0" dirty="0">
                          <a:solidFill>
                            <a:srgbClr val="C00000"/>
                          </a:solidFill>
                          <a:effectLst/>
                        </a:rPr>
                        <a:t>Работодатель образует комиссию</a:t>
                      </a:r>
                      <a:r>
                        <a:rPr lang="ru-RU" sz="900" i="0" dirty="0">
                          <a:solidFill>
                            <a:srgbClr val="003B59"/>
                          </a:solidFill>
                          <a:effectLst/>
                        </a:rPr>
                        <a:t>, возглавляемую руководителем (заместителем руководителя) органа Роспотребнадзора.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solidFill>
                            <a:srgbClr val="003B59"/>
                          </a:solidFill>
                          <a:effectLst/>
                        </a:rPr>
                        <a:t>(в течение 10 рабочих дней со дня получения извещения о заключительном диагнозе)</a:t>
                      </a:r>
                      <a:endParaRPr lang="ru-RU" sz="900" b="1" i="1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1803211"/>
                  </a:ext>
                </a:extLst>
              </a:tr>
              <a:tr h="6429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В состав комиссии входят: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представитель работодателя;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специалист по охране труда (или иное ответственное за охрану труда лицо);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представитель центра </a:t>
                      </a:r>
                      <a:r>
                        <a:rPr lang="ru-RU" sz="900" dirty="0" err="1">
                          <a:solidFill>
                            <a:srgbClr val="003B59"/>
                          </a:solidFill>
                          <a:effectLst/>
                        </a:rPr>
                        <a:t>профпатологии</a:t>
                      </a: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, установившего заключительный диагноз;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представитель выборного органа первичной профсоюзной организации;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представитель страховщика (по согласованию).</a:t>
                      </a:r>
                      <a:endParaRPr lang="ru-RU" sz="900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08081469"/>
                  </a:ext>
                </a:extLst>
              </a:tr>
              <a:tr h="4274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В процессе расследования  комиссия: </a:t>
                      </a:r>
                    </a:p>
                    <a:p>
                      <a:pPr marL="2730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опрашивает лиц, работавших с работником, и других лиц;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получает необходимую информацию от работодателя и заболевшего работника;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оформляет результаты объяснений работника, опросов лиц в виде протокола.</a:t>
                      </a:r>
                      <a:endParaRPr lang="ru-RU" sz="900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5039699"/>
                  </a:ext>
                </a:extLst>
              </a:tr>
              <a:tr h="14144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Для принятия решения по результатам расследования комиссии представляются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следующие документы: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приказ (распоряжение) о создании комиссии;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санитарно-гигиеническая характеристика условий труда работника;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медицинское заключение;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извещение о заключительном диагнозе;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медзаключения по результатам обязательных предварительных и периодических медосмотров;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выписка из журналов регистрации инструктажей и протоколов проверки знаний работника по охране труда;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протоколы объяснений работника, опросов лиц;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экспертные заключения специалистов, результаты исследований;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копии документов, подтверждающих выдачу работнику СИЗ;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выписки из ранее выданных предписаний Роспотребнадзора;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другие материалы по усмотрению комиссии.</a:t>
                      </a:r>
                      <a:endParaRPr lang="ru-RU" sz="900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3413247"/>
                  </a:ext>
                </a:extLst>
              </a:tr>
              <a:tr h="3667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На основании рассмотрения документов комиссия: </a:t>
                      </a:r>
                    </a:p>
                    <a:p>
                      <a:pPr marL="2730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устанавливает обстоятельства и причины профессионального заболевания работника;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определяет лиц, допустивших нарушения государственных санитарно-эпидемиологических правил или иных актов;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меры по устранению причин возникновения и предупреждению профессиональных заболеваний.</a:t>
                      </a:r>
                      <a:endParaRPr lang="ru-RU" sz="900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3494555"/>
                  </a:ext>
                </a:extLst>
              </a:tr>
              <a:tr h="25421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003B59"/>
                          </a:solidFill>
                          <a:effectLst/>
                        </a:rPr>
                        <a:t>В</a:t>
                      </a: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 целях выработки единого решения </a:t>
                      </a: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проводятся заседания комиссии</a:t>
                      </a: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, по итогам которых оформляется протокол.</a:t>
                      </a:r>
                      <a:endParaRPr lang="ru-RU" sz="900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4106591"/>
                  </a:ext>
                </a:extLst>
              </a:tr>
              <a:tr h="2571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Завершение комиссией расследования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solidFill>
                            <a:srgbClr val="003B59"/>
                          </a:solidFill>
                          <a:effectLst/>
                        </a:rPr>
                        <a:t>(в течение 30 рабочих дней со дня своего создания)</a:t>
                      </a:r>
                      <a:endParaRPr lang="ru-RU" sz="900" b="1" i="1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8613703"/>
                  </a:ext>
                </a:extLst>
              </a:tr>
              <a:tr h="41904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По результатам расследования комиссия составляет акт в 5 экземплярах для: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solidFill>
                            <a:srgbClr val="003B59"/>
                          </a:solidFill>
                          <a:effectLst/>
                        </a:rPr>
                        <a:t>(в течение 3 рабочих дней по истечении срока расследования)</a:t>
                      </a:r>
                      <a:endParaRPr lang="ru-RU" sz="900" b="1" i="1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8016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kern="1200" dirty="0">
                          <a:solidFill>
                            <a:srgbClr val="003B59"/>
                          </a:solidFill>
                          <a:effectLst/>
                          <a:latin typeface="Arial"/>
                          <a:cs typeface="Arial"/>
                        </a:rPr>
                        <a:t>работника; </a:t>
                      </a:r>
                    </a:p>
                    <a:p>
                      <a:pPr marL="342900" lvl="0" indent="-342900" algn="l" defTabSz="8016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kern="1200" dirty="0">
                          <a:solidFill>
                            <a:srgbClr val="003B59"/>
                          </a:solidFill>
                          <a:effectLst/>
                          <a:latin typeface="Arial"/>
                          <a:cs typeface="Arial"/>
                        </a:rPr>
                        <a:t>работодателя;</a:t>
                      </a:r>
                    </a:p>
                    <a:p>
                      <a:pPr marL="342900" lvl="0" indent="-342900" algn="l" defTabSz="8016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kern="1200" dirty="0">
                          <a:solidFill>
                            <a:srgbClr val="003B59"/>
                          </a:solidFill>
                          <a:effectLst/>
                          <a:latin typeface="Arial"/>
                          <a:cs typeface="Arial"/>
                        </a:rPr>
                        <a:t>органа Роспотребнадзора;</a:t>
                      </a:r>
                    </a:p>
                    <a:p>
                      <a:pPr marL="342900" lvl="0" indent="-342900" algn="l" defTabSz="8016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kern="1200" dirty="0">
                          <a:solidFill>
                            <a:srgbClr val="003B59"/>
                          </a:solidFill>
                          <a:effectLst/>
                          <a:latin typeface="Arial"/>
                          <a:cs typeface="Arial"/>
                        </a:rPr>
                        <a:t>центра </a:t>
                      </a:r>
                      <a:r>
                        <a:rPr lang="ru-RU" sz="900" kern="1200" dirty="0" err="1">
                          <a:solidFill>
                            <a:srgbClr val="003B59"/>
                          </a:solidFill>
                          <a:effectLst/>
                          <a:latin typeface="Arial"/>
                          <a:cs typeface="Arial"/>
                        </a:rPr>
                        <a:t>профпатологии</a:t>
                      </a:r>
                      <a:r>
                        <a:rPr lang="ru-RU" sz="900" kern="1200" dirty="0">
                          <a:solidFill>
                            <a:srgbClr val="003B59"/>
                          </a:solidFill>
                          <a:effectLst/>
                          <a:latin typeface="Arial"/>
                          <a:cs typeface="Arial"/>
                        </a:rPr>
                        <a:t>; </a:t>
                      </a:r>
                    </a:p>
                    <a:p>
                      <a:pPr marL="342900" lvl="0" indent="-342900" algn="l" defTabSz="801689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ru-RU" sz="900" kern="1200" dirty="0">
                          <a:solidFill>
                            <a:srgbClr val="003B59"/>
                          </a:solidFill>
                          <a:effectLst/>
                          <a:latin typeface="Arial"/>
                          <a:cs typeface="Arial"/>
                        </a:rPr>
                        <a:t>страховщика.</a:t>
                      </a:r>
                    </a:p>
                  </a:txBody>
                  <a:tcPr marL="19345" marR="1934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9408489"/>
                  </a:ext>
                </a:extLst>
              </a:tr>
              <a:tr h="217136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Работодатель</a:t>
                      </a: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C00000"/>
                          </a:solidFill>
                          <a:effectLst/>
                        </a:rPr>
                        <a:t>издает организационно-распорядительный документ</a:t>
                      </a:r>
                      <a:r>
                        <a:rPr lang="ru-RU" sz="900" b="1" dirty="0">
                          <a:solidFill>
                            <a:srgbClr val="003B59"/>
                          </a:solidFill>
                          <a:effectLst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3B59"/>
                          </a:solidFill>
                          <a:effectLst/>
                        </a:rPr>
                        <a:t>о конкретных мерах по предупреждению профессиональных заболеваний.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solidFill>
                            <a:srgbClr val="003B59"/>
                          </a:solidFill>
                          <a:effectLst/>
                        </a:rPr>
                        <a:t>(в месячный срок со дня составления комиссией акта)</a:t>
                      </a:r>
                      <a:endParaRPr lang="ru-RU" sz="900" b="1" i="1" dirty="0">
                        <a:solidFill>
                          <a:srgbClr val="003B59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345" marR="1934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806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38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E2DFA7-B924-02F5-6F5A-A321CB9252EC}"/>
              </a:ext>
            </a:extLst>
          </p:cNvPr>
          <p:cNvSpPr txBox="1"/>
          <p:nvPr/>
        </p:nvSpPr>
        <p:spPr>
          <a:xfrm>
            <a:off x="278606" y="787214"/>
            <a:ext cx="1013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Особенности расследования профессиональных заболеваний, обстоятельств и причин </a:t>
            </a:r>
          </a:p>
          <a:p>
            <a:pPr algn="ctr"/>
            <a:r>
              <a:rPr lang="ru-RU" sz="15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возникновения у работника профессионального заболевания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6F0E4413-6EC7-9230-F47F-9A737573D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775071"/>
              </p:ext>
            </p:extLst>
          </p:nvPr>
        </p:nvGraphicFramePr>
        <p:xfrm>
          <a:off x="163276" y="1331419"/>
          <a:ext cx="10134600" cy="4720162"/>
        </p:xfrm>
        <a:graphic>
          <a:graphicData uri="http://schemas.openxmlformats.org/drawingml/2006/table">
            <a:tbl>
              <a:tblPr firstRow="1" firstCol="1" bandRow="1">
                <a:tableStyleId>{89F8C1A5-47FF-4CF1-952D-70DD7D966BAF}</a:tableStyleId>
              </a:tblPr>
              <a:tblGrid>
                <a:gridCol w="2031683">
                  <a:extLst>
                    <a:ext uri="{9D8B030D-6E8A-4147-A177-3AD203B41FA5}">
                      <a16:colId xmlns:a16="http://schemas.microsoft.com/office/drawing/2014/main" xmlns="" val="1973746003"/>
                    </a:ext>
                  </a:extLst>
                </a:gridCol>
                <a:gridCol w="8102917">
                  <a:extLst>
                    <a:ext uri="{9D8B030D-6E8A-4147-A177-3AD203B41FA5}">
                      <a16:colId xmlns:a16="http://schemas.microsoft.com/office/drawing/2014/main" xmlns="" val="1590511099"/>
                    </a:ext>
                  </a:extLst>
                </a:gridCol>
              </a:tblGrid>
              <a:tr h="365612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Составление органом Роспотребнадзора санитарно-гигиенической характеристики условий труда</a:t>
                      </a:r>
                    </a:p>
                  </a:txBody>
                  <a:tcPr marL="15108" marR="15108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-17145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Санитарно-гигиеническая характеристика условий труда составляется в соответствии с установленными требованиями по форме и в порядке, которые утверждаются Роспотребнадзором, с учетом мнения РТК.</a:t>
                      </a:r>
                    </a:p>
                  </a:txBody>
                  <a:tcPr marL="15108" marR="15108" marT="0" marB="0">
                    <a:solidFill>
                      <a:srgbClr val="AFDBCE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2592574"/>
                  </a:ext>
                </a:extLst>
              </a:tr>
              <a:tr h="20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При ее составлении учитываются результаты СОУТ, результаты производственного контроля, а также данные медосмотров работников.</a:t>
                      </a:r>
                    </a:p>
                  </a:txBody>
                  <a:tcPr marL="15108" marR="15108" marT="0" marB="0" anchor="ctr"/>
                </a:tc>
                <a:extLst>
                  <a:ext uri="{0D108BD9-81ED-4DB2-BD59-A6C34878D82A}">
                    <a16:rowId xmlns:a16="http://schemas.microsoft.com/office/drawing/2014/main" xmlns="" val="3300348565"/>
                  </a:ext>
                </a:extLst>
              </a:tr>
              <a:tr h="629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случае если при выяснении обстоятельств и причин возникновения заболевания установлен факт осуществления работником профессиональной деятельности во вредных и опасных условиях труда на предыдущих местах работы, вклад данных периодов работы в возникновение профзаболевания отражается в санитарно-гигиенической характеристике условий труда. </a:t>
                      </a:r>
                    </a:p>
                  </a:txBody>
                  <a:tcPr marL="15108" marR="15108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0391769"/>
                  </a:ext>
                </a:extLst>
              </a:tr>
              <a:tr h="4710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случае несогласия работодателя (его представителя) и (или) работника (его представителя) с содержанием санитарно-гигиенической характеристики условий труда работника работодатель (его представитель), работник вправе, письменно изложив свои возражения, приложить их к характеристике.</a:t>
                      </a:r>
                    </a:p>
                  </a:txBody>
                  <a:tcPr marL="15108" marR="15108" marT="0" marB="0" anchor="ctr"/>
                </a:tc>
                <a:extLst>
                  <a:ext uri="{0D108BD9-81ED-4DB2-BD59-A6C34878D82A}">
                    <a16:rowId xmlns:a16="http://schemas.microsoft.com/office/drawing/2014/main" xmlns="" val="203168358"/>
                  </a:ext>
                </a:extLst>
              </a:tr>
              <a:tr h="576534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Установление центром </a:t>
                      </a:r>
                      <a:r>
                        <a:rPr lang="ru-RU" sz="1200" b="1" dirty="0" err="1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заключительного диагноза</a:t>
                      </a:r>
                    </a:p>
                  </a:txBody>
                  <a:tcPr marL="15108" marR="15108" marT="0" marB="0" anchor="ctr">
                    <a:solidFill>
                      <a:srgbClr val="E6F4F0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Установленный заключительный диагноз - острое профзаболевание или хроническое профзаболевание может быть изменен или отменен центром </a:t>
                      </a:r>
                      <a:r>
                        <a:rPr lang="ru-RU" sz="1000" kern="12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на основании результатов дополнительно проведенных исследований и повторной экспертизы по инициативе работника, работодателя (их представителей), а также медицинских организаций.</a:t>
                      </a:r>
                    </a:p>
                  </a:txBody>
                  <a:tcPr marL="15108" marR="15108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077868"/>
                  </a:ext>
                </a:extLst>
              </a:tr>
              <a:tr h="576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Для изменения или отмены диагноза работник, работодатель, медицинская организация (их законные представители) обращаются в центр профессиональной патологии с заявлением о проведении экспертизы связи заболевания с профессией (далее - заявление) в свободной форме с приложением документов, указанных в пунктах 5 и 10 Правил №1206. </a:t>
                      </a:r>
                    </a:p>
                  </a:txBody>
                  <a:tcPr marL="15108" marR="15108" marT="0" marB="0" anchor="ctr"/>
                </a:tc>
                <a:extLst>
                  <a:ext uri="{0D108BD9-81ED-4DB2-BD59-A6C34878D82A}">
                    <a16:rowId xmlns:a16="http://schemas.microsoft.com/office/drawing/2014/main" xmlns="" val="49363111"/>
                  </a:ext>
                </a:extLst>
              </a:tr>
              <a:tr h="312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 основании заявления центр </a:t>
                      </a:r>
                      <a:r>
                        <a:rPr lang="ru-RU" sz="1000" kern="12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при необходимости запрашивает у центра </a:t>
                      </a:r>
                      <a:r>
                        <a:rPr lang="ru-RU" sz="1000" kern="12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выдавшего медицинское заключение, копии документов, указанных в пунктах 5, 10 и 11 Правил № 1206.</a:t>
                      </a:r>
                    </a:p>
                  </a:txBody>
                  <a:tcPr marL="15108" marR="15108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4185350"/>
                  </a:ext>
                </a:extLst>
              </a:tr>
              <a:tr h="20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Рассмотрение особо сложных случаев профессиональных заболеваний возлагается на центр </a:t>
                      </a:r>
                      <a:r>
                        <a:rPr lang="ru-RU" sz="1000" kern="12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определяемый Минздравом России.</a:t>
                      </a:r>
                    </a:p>
                  </a:txBody>
                  <a:tcPr marL="15108" marR="15108" marT="0" marB="0" anchor="ctr"/>
                </a:tc>
                <a:extLst>
                  <a:ext uri="{0D108BD9-81ED-4DB2-BD59-A6C34878D82A}">
                    <a16:rowId xmlns:a16="http://schemas.microsoft.com/office/drawing/2014/main" xmlns="" val="195867949"/>
                  </a:ext>
                </a:extLst>
              </a:tr>
              <a:tr h="629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Извещение о заключительном диагнозе при изменении или отмене диагноза профзаболевания направляется центром </a:t>
                      </a:r>
                      <a:r>
                        <a:rPr lang="ru-RU" sz="1000" kern="12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в орган Роспотребнадзора, работодателю, страховщику и в центр </a:t>
                      </a:r>
                      <a:r>
                        <a:rPr lang="ru-RU" sz="1000" kern="1200" dirty="0" err="1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профпатологии</a:t>
                      </a: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, установивший заключительный диагноз профзаболевания, в течение 7 рабочих дней после принятия решения об изменении или отмене диагноза профзаболевания.</a:t>
                      </a:r>
                    </a:p>
                  </a:txBody>
                  <a:tcPr marL="15108" marR="15108" marT="0" marB="0" anchor="ctr">
                    <a:solidFill>
                      <a:srgbClr val="E6F4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014108"/>
                  </a:ext>
                </a:extLst>
              </a:tr>
              <a:tr h="365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lvl="0" indent="-171450" algn="l" defTabSz="801689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00" kern="1200" dirty="0">
                          <a:solidFill>
                            <a:srgbClr val="003B5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 случае отмены медицинского заключения о наличии (отсутствии) профзаболевания акт о случае профзаболевания признается органом Роспотребнадзора недействительным на основании полученного извещения об отмене диагноза профзаболевания.</a:t>
                      </a:r>
                    </a:p>
                  </a:txBody>
                  <a:tcPr marL="15108" marR="15108" marT="0" marB="0" anchor="ctr"/>
                </a:tc>
                <a:extLst>
                  <a:ext uri="{0D108BD9-81ED-4DB2-BD59-A6C34878D82A}">
                    <a16:rowId xmlns:a16="http://schemas.microsoft.com/office/drawing/2014/main" xmlns="" val="3103752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47263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Другая 1">
      <a:dk1>
        <a:srgbClr val="000000"/>
      </a:dk1>
      <a:lt1>
        <a:srgbClr val="BFBFBF"/>
      </a:lt1>
      <a:dk2>
        <a:srgbClr val="D8D8D8"/>
      </a:dk2>
      <a:lt2>
        <a:srgbClr val="F2F2F2"/>
      </a:lt2>
      <a:accent1>
        <a:srgbClr val="E48312"/>
      </a:accent1>
      <a:accent2>
        <a:srgbClr val="A5A5A5"/>
      </a:accent2>
      <a:accent3>
        <a:srgbClr val="BFBFBF"/>
      </a:accent3>
      <a:accent4>
        <a:srgbClr val="595959"/>
      </a:accent4>
      <a:accent5>
        <a:srgbClr val="7F7F7F"/>
      </a:accent5>
      <a:accent6>
        <a:srgbClr val="3F3F3F"/>
      </a:accent6>
      <a:hlink>
        <a:srgbClr val="595959"/>
      </a:hlink>
      <a:folHlink>
        <a:srgbClr val="8C8C8C"/>
      </a:folHlink>
    </a:clrScheme>
    <a:fontScheme name="Consolas/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solidFill>
          <a:srgbClr val="AFDBC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-pres-16x9" id="{20094823-1A6D-D64D-97EE-E9E42420B2B7}" vid="{FBC73D24-3337-7D45-8083-66DE1A3D8CDF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2356</TotalTime>
  <Words>3139</Words>
  <Application>Microsoft Office PowerPoint</Application>
  <PresentationFormat>Произвольный</PresentationFormat>
  <Paragraphs>222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Василихин Егор Анатольевич</dc:creator>
  <cp:lastModifiedBy>35-31</cp:lastModifiedBy>
  <cp:revision>401</cp:revision>
  <dcterms:modified xsi:type="dcterms:W3CDTF">2022-09-26T13:39:54Z</dcterms:modified>
</cp:coreProperties>
</file>