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Lst>
  <p:notesMasterIdLst>
    <p:notesMasterId r:id="rId18"/>
  </p:notesMasterIdLst>
  <p:sldIdLst>
    <p:sldId id="325" r:id="rId2"/>
    <p:sldId id="326" r:id="rId3"/>
    <p:sldId id="327" r:id="rId4"/>
    <p:sldId id="328" r:id="rId5"/>
    <p:sldId id="329" r:id="rId6"/>
    <p:sldId id="330" r:id="rId7"/>
    <p:sldId id="332" r:id="rId8"/>
    <p:sldId id="333" r:id="rId9"/>
    <p:sldId id="334" r:id="rId10"/>
    <p:sldId id="343" r:id="rId11"/>
    <p:sldId id="336" r:id="rId12"/>
    <p:sldId id="337" r:id="rId13"/>
    <p:sldId id="338" r:id="rId14"/>
    <p:sldId id="339" r:id="rId15"/>
    <p:sldId id="340" r:id="rId16"/>
    <p:sldId id="344" r:id="rId17"/>
  </p:sldIdLst>
  <p:sldSz cx="10691813" cy="601186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B54E5F03-E54F-8448-9C73-11DB43637929}">
          <p14:sldIdLst>
            <p14:sldId id="325"/>
            <p14:sldId id="326"/>
            <p14:sldId id="327"/>
            <p14:sldId id="328"/>
            <p14:sldId id="329"/>
            <p14:sldId id="330"/>
            <p14:sldId id="332"/>
            <p14:sldId id="333"/>
            <p14:sldId id="334"/>
            <p14:sldId id="343"/>
            <p14:sldId id="336"/>
            <p14:sldId id="337"/>
            <p14:sldId id="338"/>
            <p14:sldId id="339"/>
            <p14:sldId id="340"/>
            <p14:sldId id="344"/>
          </p14:sldIdLst>
        </p14:section>
      </p14:sectionLst>
    </p:ext>
    <p:ext uri="{EFAFB233-063F-42B5-8137-9DF3F51BA10A}">
      <p15:sldGuideLst xmlns:p15="http://schemas.microsoft.com/office/powerpoint/2012/main">
        <p15:guide id="1" pos="260" userDrawn="1">
          <p15:clr>
            <a:srgbClr val="9AA0A6"/>
          </p15:clr>
        </p15:guide>
        <p15:guide id="2" pos="3368" userDrawn="1">
          <p15:clr>
            <a:srgbClr val="9AA0A6"/>
          </p15:clr>
        </p15:guide>
        <p15:guide id="3" orient="horz" pos="1395" userDrawn="1">
          <p15:clr>
            <a:srgbClr val="9AA0A6"/>
          </p15:clr>
        </p15:guide>
        <p15:guide id="4" orient="horz" pos="3549" userDrawn="1">
          <p15:clr>
            <a:srgbClr val="9AA0A6"/>
          </p15:clr>
        </p15:guide>
        <p15:guide id="5" pos="1825" userDrawn="1">
          <p15:clr>
            <a:srgbClr val="9AA0A6"/>
          </p15:clr>
        </p15:guide>
        <p15:guide id="6" pos="6497" userDrawn="1">
          <p15:clr>
            <a:srgbClr val="9AA0A6"/>
          </p15:clr>
        </p15:guide>
        <p15:guide id="7" pos="4932" userDrawn="1">
          <p15:clr>
            <a:srgbClr val="9AA0A6"/>
          </p15:clr>
        </p15:guide>
        <p15:guide id="8" orient="horz" pos="714" userDrawn="1">
          <p15:clr>
            <a:srgbClr val="9AA0A6"/>
          </p15:clr>
        </p15:guide>
        <p15:guide id="9" orient="horz" pos="3390" userDrawn="1">
          <p15:clr>
            <a:srgbClr val="9AA0A6"/>
          </p15:clr>
        </p15:guide>
        <p15:guide id="10" orient="horz" pos="2052" userDrawn="1">
          <p15:clr>
            <a:srgbClr val="9AA0A6"/>
          </p15:clr>
        </p15:guide>
        <p15:guide id="11" orient="horz" pos="238" userDrawn="1">
          <p15:clr>
            <a:srgbClr val="9AA0A6"/>
          </p15:clr>
        </p15:guide>
        <p15:guide id="12" orient="horz" pos="2710" userDrawn="1">
          <p15:clr>
            <a:srgbClr val="9AA0A6"/>
          </p15:clr>
        </p15:guide>
        <p15:guide id="13" pos="3367" userDrawn="1">
          <p15:clr>
            <a:srgbClr val="A4A3A4"/>
          </p15:clr>
        </p15:guide>
        <p15:guide id="14" pos="2347" userDrawn="1">
          <p15:clr>
            <a:srgbClr val="A4A3A4"/>
          </p15:clr>
        </p15:guide>
        <p15:guide id="15" pos="44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Роман" initials="Р"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6666"/>
    <a:srgbClr val="009C95"/>
    <a:srgbClr val="97C22D"/>
    <a:srgbClr val="CA2324"/>
    <a:srgbClr val="7ECB26"/>
    <a:srgbClr val="003B59"/>
    <a:srgbClr val="00A1E4"/>
    <a:srgbClr val="FFFFFF"/>
    <a:srgbClr val="70A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F8C1A5-47FF-4CF1-952D-70DD7D966BAF}">
  <a:tblStyle styleId="{89F8C1A5-47FF-4CF1-952D-70DD7D966BA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0" autoAdjust="0"/>
    <p:restoredTop sz="95205" autoAdjust="0"/>
  </p:normalViewPr>
  <p:slideViewPr>
    <p:cSldViewPr snapToGrid="0">
      <p:cViewPr varScale="1">
        <p:scale>
          <a:sx n="126" d="100"/>
          <a:sy n="126" d="100"/>
        </p:scale>
        <p:origin x="1008" y="114"/>
      </p:cViewPr>
      <p:guideLst>
        <p:guide pos="260"/>
        <p:guide pos="3368"/>
        <p:guide orient="horz" pos="1395"/>
        <p:guide orient="horz" pos="3549"/>
        <p:guide pos="1825"/>
        <p:guide pos="6497"/>
        <p:guide pos="4932"/>
        <p:guide orient="horz" pos="714"/>
        <p:guide orient="horz" pos="3390"/>
        <p:guide orient="horz" pos="2052"/>
        <p:guide orient="horz" pos="238"/>
        <p:guide orient="horz" pos="2710"/>
        <p:guide pos="3367"/>
        <p:guide pos="2347"/>
        <p:guide pos="441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92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FBB6A-5F49-4097-9600-4AFD27D7511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E857BB50-1DEA-41D5-BCB1-D5FF8C442656}">
      <dgm:prSet phldrT="[Текст]" custT="1"/>
      <dgm:spPr>
        <a:scene3d>
          <a:camera prst="orthographicFront"/>
          <a:lightRig rig="threePt" dir="t"/>
        </a:scene3d>
        <a:sp3d>
          <a:bevelT w="165100" prst="coolSlant"/>
        </a:sp3d>
      </dgm:spPr>
      <dgm:t>
        <a:bodyPr/>
        <a:lstStyle/>
        <a:p>
          <a:r>
            <a:rPr lang="ru-RU" sz="1200" dirty="0">
              <a:latin typeface="Lato" panose="020F0502020204030203" pitchFamily="34" charset="0"/>
              <a:ea typeface="Lato" panose="020F0502020204030203" pitchFamily="34" charset="0"/>
              <a:cs typeface="Lato" panose="020F0502020204030203" pitchFamily="34" charset="0"/>
            </a:rPr>
            <a:t>мотивированное мнение выборного органа первичной профсоюзной организации может выражать следующее: </a:t>
          </a:r>
        </a:p>
      </dgm:t>
    </dgm:pt>
    <dgm:pt modelId="{CFDD7671-19EF-4061-9495-0EC88FD4B6ED}" type="parTrans" cxnId="{A831C063-A4DF-45F7-8633-2AE34AFF518A}">
      <dgm:prSet/>
      <dgm:spPr/>
      <dgm:t>
        <a:bodyPr/>
        <a:lstStyle/>
        <a:p>
          <a:endParaRPr lang="ru-RU"/>
        </a:p>
      </dgm:t>
    </dgm:pt>
    <dgm:pt modelId="{2FA82E17-AFF2-4AE1-AE34-BAF43FE14D1C}" type="sibTrans" cxnId="{A831C063-A4DF-45F7-8633-2AE34AFF518A}">
      <dgm:prSet/>
      <dgm:spPr/>
      <dgm:t>
        <a:bodyPr/>
        <a:lstStyle/>
        <a:p>
          <a:endParaRPr lang="ru-RU"/>
        </a:p>
      </dgm:t>
    </dgm:pt>
    <dgm:pt modelId="{B8665803-5B34-4F46-B0CF-14857A7E98C8}">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согласие с решением работодателя </a:t>
          </a:r>
        </a:p>
      </dgm:t>
    </dgm:pt>
    <dgm:pt modelId="{5730021B-94F7-4953-8DA4-45C4937E07B1}" type="parTrans" cxnId="{339523EA-663D-4BBC-8667-8E407C7DEEEE}">
      <dgm:prSet/>
      <dgm:spPr/>
      <dgm:t>
        <a:bodyPr/>
        <a:lstStyle/>
        <a:p>
          <a:endParaRPr lang="ru-RU"/>
        </a:p>
      </dgm:t>
    </dgm:pt>
    <dgm:pt modelId="{257B1EE1-CF7E-4FDE-BEAE-6705C5F52805}" type="sibTrans" cxnId="{339523EA-663D-4BBC-8667-8E407C7DEEEE}">
      <dgm:prSet/>
      <dgm:spPr/>
      <dgm:t>
        <a:bodyPr/>
        <a:lstStyle/>
        <a:p>
          <a:endParaRPr lang="ru-RU"/>
        </a:p>
      </dgm:t>
    </dgm:pt>
    <dgm:pt modelId="{34341614-25BF-49FA-BCBA-F2A455F522BB}">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не согласие с решением работодателя </a:t>
          </a:r>
        </a:p>
      </dgm:t>
    </dgm:pt>
    <dgm:pt modelId="{B2E74C93-5312-4D05-A0E5-FE2FEFF77239}" type="parTrans" cxnId="{D75B0898-687E-41F3-B79B-6C63172F2EE5}">
      <dgm:prSet/>
      <dgm:spPr/>
      <dgm:t>
        <a:bodyPr/>
        <a:lstStyle/>
        <a:p>
          <a:endParaRPr lang="ru-RU"/>
        </a:p>
      </dgm:t>
    </dgm:pt>
    <dgm:pt modelId="{03F54823-0B25-45F1-AC6D-06F0F3738D09}" type="sibTrans" cxnId="{D75B0898-687E-41F3-B79B-6C63172F2EE5}">
      <dgm:prSet/>
      <dgm:spPr/>
      <dgm:t>
        <a:bodyPr/>
        <a:lstStyle/>
        <a:p>
          <a:endParaRPr lang="ru-RU"/>
        </a:p>
      </dgm:t>
    </dgm:pt>
    <dgm:pt modelId="{B8E51332-C3CE-4857-8F83-610E425E8869}">
      <dgm:prSet phldrT="[Текст]" custT="1"/>
      <dgm:spPr/>
      <dgm:t>
        <a:bodyPr/>
        <a:lstStyle/>
        <a:p>
          <a:r>
            <a:rPr lang="ru-RU" sz="1200">
              <a:latin typeface="Lato" panose="020F0502020204030203" pitchFamily="34" charset="0"/>
              <a:ea typeface="Lato" panose="020F0502020204030203" pitchFamily="34" charset="0"/>
              <a:cs typeface="Lato" panose="020F0502020204030203" pitchFamily="34" charset="0"/>
            </a:rPr>
            <a:t>предложения по совершенствованию проекта документа (лна)</a:t>
          </a:r>
        </a:p>
      </dgm:t>
    </dgm:pt>
    <dgm:pt modelId="{74C543BB-61D7-479D-B3CF-63E172053DB5}" type="parTrans" cxnId="{A87554C1-FCF9-4BF7-BB99-0B30C2FA3546}">
      <dgm:prSet/>
      <dgm:spPr/>
      <dgm:t>
        <a:bodyPr/>
        <a:lstStyle/>
        <a:p>
          <a:endParaRPr lang="ru-RU"/>
        </a:p>
      </dgm:t>
    </dgm:pt>
    <dgm:pt modelId="{B77BA98D-097F-4002-813C-99E5285BDECF}" type="sibTrans" cxnId="{A87554C1-FCF9-4BF7-BB99-0B30C2FA3546}">
      <dgm:prSet/>
      <dgm:spPr/>
      <dgm:t>
        <a:bodyPr/>
        <a:lstStyle/>
        <a:p>
          <a:endParaRPr lang="ru-RU"/>
        </a:p>
      </dgm:t>
    </dgm:pt>
    <dgm:pt modelId="{408F515A-2EEA-4A28-AA59-6BBE2A56050C}" type="pres">
      <dgm:prSet presAssocID="{98FFBB6A-5F49-4097-9600-4AFD27D75115}" presName="hierChild1" presStyleCnt="0">
        <dgm:presLayoutVars>
          <dgm:chPref val="1"/>
          <dgm:dir/>
          <dgm:animOne val="branch"/>
          <dgm:animLvl val="lvl"/>
          <dgm:resizeHandles/>
        </dgm:presLayoutVars>
      </dgm:prSet>
      <dgm:spPr/>
      <dgm:t>
        <a:bodyPr/>
        <a:lstStyle/>
        <a:p>
          <a:endParaRPr lang="ru-RU"/>
        </a:p>
      </dgm:t>
    </dgm:pt>
    <dgm:pt modelId="{F0CF5966-FA16-4083-B73A-80BA42C6EA5F}" type="pres">
      <dgm:prSet presAssocID="{E857BB50-1DEA-41D5-BCB1-D5FF8C442656}" presName="hierRoot1" presStyleCnt="0"/>
      <dgm:spPr/>
    </dgm:pt>
    <dgm:pt modelId="{AA9EBF4E-84D6-46D4-AFA5-3C191979758C}" type="pres">
      <dgm:prSet presAssocID="{E857BB50-1DEA-41D5-BCB1-D5FF8C442656}" presName="composite" presStyleCnt="0"/>
      <dgm:spPr/>
    </dgm:pt>
    <dgm:pt modelId="{8DE77D85-E33E-4B10-889E-8140C5BF64B5}" type="pres">
      <dgm:prSet presAssocID="{E857BB50-1DEA-41D5-BCB1-D5FF8C442656}" presName="background" presStyleLbl="node0" presStyleIdx="0" presStyleCnt="1"/>
      <dgm:spPr>
        <a:solidFill>
          <a:srgbClr val="009999"/>
        </a:solidFill>
        <a:scene3d>
          <a:camera prst="orthographicFront"/>
          <a:lightRig rig="threePt" dir="t"/>
        </a:scene3d>
        <a:sp3d>
          <a:bevelT w="165100" prst="coolSlant"/>
        </a:sp3d>
      </dgm:spPr>
    </dgm:pt>
    <dgm:pt modelId="{B34D3EE1-2AF2-4A92-B6DB-8C240F9551D1}" type="pres">
      <dgm:prSet presAssocID="{E857BB50-1DEA-41D5-BCB1-D5FF8C442656}" presName="text" presStyleLbl="fgAcc0" presStyleIdx="0" presStyleCnt="1" custScaleX="210788" custLinFactNeighborX="-627" custLinFactNeighborY="-36773">
        <dgm:presLayoutVars>
          <dgm:chPref val="3"/>
        </dgm:presLayoutVars>
      </dgm:prSet>
      <dgm:spPr/>
      <dgm:t>
        <a:bodyPr/>
        <a:lstStyle/>
        <a:p>
          <a:endParaRPr lang="ru-RU"/>
        </a:p>
      </dgm:t>
    </dgm:pt>
    <dgm:pt modelId="{9EC55681-A033-415D-AED2-EA72B9D75646}" type="pres">
      <dgm:prSet presAssocID="{E857BB50-1DEA-41D5-BCB1-D5FF8C442656}" presName="hierChild2" presStyleCnt="0"/>
      <dgm:spPr/>
    </dgm:pt>
    <dgm:pt modelId="{BC0BFA62-0A3C-4D37-982E-52D41BCBEC56}" type="pres">
      <dgm:prSet presAssocID="{5730021B-94F7-4953-8DA4-45C4937E07B1}" presName="Name10" presStyleLbl="parChTrans1D2" presStyleIdx="0" presStyleCnt="3"/>
      <dgm:spPr/>
      <dgm:t>
        <a:bodyPr/>
        <a:lstStyle/>
        <a:p>
          <a:endParaRPr lang="ru-RU"/>
        </a:p>
      </dgm:t>
    </dgm:pt>
    <dgm:pt modelId="{4365151F-5485-4A1A-8434-9F0A6591A8D3}" type="pres">
      <dgm:prSet presAssocID="{B8665803-5B34-4F46-B0CF-14857A7E98C8}" presName="hierRoot2" presStyleCnt="0"/>
      <dgm:spPr/>
    </dgm:pt>
    <dgm:pt modelId="{8737DE42-DAA9-4426-89E6-E00452E93BFA}" type="pres">
      <dgm:prSet presAssocID="{B8665803-5B34-4F46-B0CF-14857A7E98C8}" presName="composite2" presStyleCnt="0"/>
      <dgm:spPr/>
    </dgm:pt>
    <dgm:pt modelId="{2308B1E7-3667-413C-9C46-40EFD1D43D11}" type="pres">
      <dgm:prSet presAssocID="{B8665803-5B34-4F46-B0CF-14857A7E98C8}" presName="background2" presStyleLbl="node2" presStyleIdx="0" presStyleCnt="3"/>
      <dgm:spPr>
        <a:solidFill>
          <a:srgbClr val="009999"/>
        </a:solidFill>
        <a:scene3d>
          <a:camera prst="orthographicFront"/>
          <a:lightRig rig="threePt" dir="t"/>
        </a:scene3d>
        <a:sp3d>
          <a:bevelT w="165100" prst="coolSlant"/>
        </a:sp3d>
      </dgm:spPr>
    </dgm:pt>
    <dgm:pt modelId="{6358EA97-8E7A-4829-AD33-2FB91AB0B7C2}" type="pres">
      <dgm:prSet presAssocID="{B8665803-5B34-4F46-B0CF-14857A7E98C8}" presName="text2" presStyleLbl="fgAcc2" presStyleIdx="0" presStyleCnt="3" custLinFactNeighborX="581" custLinFactNeighborY="-11070">
        <dgm:presLayoutVars>
          <dgm:chPref val="3"/>
        </dgm:presLayoutVars>
      </dgm:prSet>
      <dgm:spPr/>
      <dgm:t>
        <a:bodyPr/>
        <a:lstStyle/>
        <a:p>
          <a:endParaRPr lang="ru-RU"/>
        </a:p>
      </dgm:t>
    </dgm:pt>
    <dgm:pt modelId="{BF4476BE-CE16-49F1-ABA7-2CD4ED74CEEA}" type="pres">
      <dgm:prSet presAssocID="{B8665803-5B34-4F46-B0CF-14857A7E98C8}" presName="hierChild3" presStyleCnt="0"/>
      <dgm:spPr/>
    </dgm:pt>
    <dgm:pt modelId="{E62BB7B0-ADB2-4FC0-8723-758B51696F0A}" type="pres">
      <dgm:prSet presAssocID="{B2E74C93-5312-4D05-A0E5-FE2FEFF77239}" presName="Name10" presStyleLbl="parChTrans1D2" presStyleIdx="1" presStyleCnt="3"/>
      <dgm:spPr/>
      <dgm:t>
        <a:bodyPr/>
        <a:lstStyle/>
        <a:p>
          <a:endParaRPr lang="ru-RU"/>
        </a:p>
      </dgm:t>
    </dgm:pt>
    <dgm:pt modelId="{54BCD159-BBD1-4927-BF4A-28E463FD67BB}" type="pres">
      <dgm:prSet presAssocID="{34341614-25BF-49FA-BCBA-F2A455F522BB}" presName="hierRoot2" presStyleCnt="0"/>
      <dgm:spPr/>
    </dgm:pt>
    <dgm:pt modelId="{50C1209D-1E1E-4030-84B2-E53F3F00A65B}" type="pres">
      <dgm:prSet presAssocID="{34341614-25BF-49FA-BCBA-F2A455F522BB}" presName="composite2" presStyleCnt="0"/>
      <dgm:spPr/>
    </dgm:pt>
    <dgm:pt modelId="{BB1A58C1-D346-4F7D-878E-A1BA2BE333FC}" type="pres">
      <dgm:prSet presAssocID="{34341614-25BF-49FA-BCBA-F2A455F522BB}" presName="background2" presStyleLbl="node2" presStyleIdx="1" presStyleCnt="3"/>
      <dgm:spPr>
        <a:solidFill>
          <a:srgbClr val="009999"/>
        </a:solidFill>
        <a:scene3d>
          <a:camera prst="orthographicFront"/>
          <a:lightRig rig="threePt" dir="t"/>
        </a:scene3d>
        <a:sp3d>
          <a:bevelT w="165100" prst="coolSlant"/>
        </a:sp3d>
      </dgm:spPr>
    </dgm:pt>
    <dgm:pt modelId="{64474BE9-5DDF-4F38-9222-DB932CC77A6B}" type="pres">
      <dgm:prSet presAssocID="{34341614-25BF-49FA-BCBA-F2A455F522BB}" presName="text2" presStyleLbl="fgAcc2" presStyleIdx="1" presStyleCnt="3" custLinFactNeighborX="-581" custLinFactNeighborY="-12812">
        <dgm:presLayoutVars>
          <dgm:chPref val="3"/>
        </dgm:presLayoutVars>
      </dgm:prSet>
      <dgm:spPr/>
      <dgm:t>
        <a:bodyPr/>
        <a:lstStyle/>
        <a:p>
          <a:endParaRPr lang="ru-RU"/>
        </a:p>
      </dgm:t>
    </dgm:pt>
    <dgm:pt modelId="{79E2054C-E977-477F-85BC-6296451B5C78}" type="pres">
      <dgm:prSet presAssocID="{34341614-25BF-49FA-BCBA-F2A455F522BB}" presName="hierChild3" presStyleCnt="0"/>
      <dgm:spPr/>
    </dgm:pt>
    <dgm:pt modelId="{614CC116-AEEA-43B4-9203-5C41DE7D00B9}" type="pres">
      <dgm:prSet presAssocID="{74C543BB-61D7-479D-B3CF-63E172053DB5}" presName="Name10" presStyleLbl="parChTrans1D2" presStyleIdx="2" presStyleCnt="3"/>
      <dgm:spPr/>
      <dgm:t>
        <a:bodyPr/>
        <a:lstStyle/>
        <a:p>
          <a:endParaRPr lang="ru-RU"/>
        </a:p>
      </dgm:t>
    </dgm:pt>
    <dgm:pt modelId="{DDA856EA-EDB3-4BC1-B1A5-70866703EA32}" type="pres">
      <dgm:prSet presAssocID="{B8E51332-C3CE-4857-8F83-610E425E8869}" presName="hierRoot2" presStyleCnt="0"/>
      <dgm:spPr/>
    </dgm:pt>
    <dgm:pt modelId="{27611A02-046C-4C77-A365-6ED2A3D76C90}" type="pres">
      <dgm:prSet presAssocID="{B8E51332-C3CE-4857-8F83-610E425E8869}" presName="composite2" presStyleCnt="0"/>
      <dgm:spPr/>
    </dgm:pt>
    <dgm:pt modelId="{78FF19AE-ECD3-4FE1-A0A1-F007F7BEB12A}" type="pres">
      <dgm:prSet presAssocID="{B8E51332-C3CE-4857-8F83-610E425E8869}" presName="background2" presStyleLbl="node2" presStyleIdx="2" presStyleCnt="3"/>
      <dgm:spPr>
        <a:solidFill>
          <a:srgbClr val="009999"/>
        </a:solidFill>
        <a:scene3d>
          <a:camera prst="orthographicFront"/>
          <a:lightRig rig="threePt" dir="t"/>
        </a:scene3d>
        <a:sp3d>
          <a:bevelT w="165100" prst="coolSlant"/>
        </a:sp3d>
      </dgm:spPr>
    </dgm:pt>
    <dgm:pt modelId="{5A85BEB0-02FA-4CAF-8960-DA0B7B01A646}" type="pres">
      <dgm:prSet presAssocID="{B8E51332-C3CE-4857-8F83-610E425E8869}" presName="text2" presStyleLbl="fgAcc2" presStyleIdx="2" presStyleCnt="3" custLinFactNeighborY="-9151">
        <dgm:presLayoutVars>
          <dgm:chPref val="3"/>
        </dgm:presLayoutVars>
      </dgm:prSet>
      <dgm:spPr/>
      <dgm:t>
        <a:bodyPr/>
        <a:lstStyle/>
        <a:p>
          <a:endParaRPr lang="ru-RU"/>
        </a:p>
      </dgm:t>
    </dgm:pt>
    <dgm:pt modelId="{5F3B20DB-6910-4C88-8B11-92D759682506}" type="pres">
      <dgm:prSet presAssocID="{B8E51332-C3CE-4857-8F83-610E425E8869}" presName="hierChild3" presStyleCnt="0"/>
      <dgm:spPr/>
    </dgm:pt>
  </dgm:ptLst>
  <dgm:cxnLst>
    <dgm:cxn modelId="{2B3CEEA8-F0B2-4611-8851-C65CC55548EF}" type="presOf" srcId="{B8E51332-C3CE-4857-8F83-610E425E8869}" destId="{5A85BEB0-02FA-4CAF-8960-DA0B7B01A646}" srcOrd="0" destOrd="0" presId="urn:microsoft.com/office/officeart/2005/8/layout/hierarchy1"/>
    <dgm:cxn modelId="{5C4133D2-066D-42C9-B5D1-3EA1A68B4882}" type="presOf" srcId="{74C543BB-61D7-479D-B3CF-63E172053DB5}" destId="{614CC116-AEEA-43B4-9203-5C41DE7D00B9}" srcOrd="0" destOrd="0" presId="urn:microsoft.com/office/officeart/2005/8/layout/hierarchy1"/>
    <dgm:cxn modelId="{41B34D98-3D4B-4821-A8AC-264560AE722F}" type="presOf" srcId="{B2E74C93-5312-4D05-A0E5-FE2FEFF77239}" destId="{E62BB7B0-ADB2-4FC0-8723-758B51696F0A}" srcOrd="0" destOrd="0" presId="urn:microsoft.com/office/officeart/2005/8/layout/hierarchy1"/>
    <dgm:cxn modelId="{D75B0898-687E-41F3-B79B-6C63172F2EE5}" srcId="{E857BB50-1DEA-41D5-BCB1-D5FF8C442656}" destId="{34341614-25BF-49FA-BCBA-F2A455F522BB}" srcOrd="1" destOrd="0" parTransId="{B2E74C93-5312-4D05-A0E5-FE2FEFF77239}" sibTransId="{03F54823-0B25-45F1-AC6D-06F0F3738D09}"/>
    <dgm:cxn modelId="{A831C063-A4DF-45F7-8633-2AE34AFF518A}" srcId="{98FFBB6A-5F49-4097-9600-4AFD27D75115}" destId="{E857BB50-1DEA-41D5-BCB1-D5FF8C442656}" srcOrd="0" destOrd="0" parTransId="{CFDD7671-19EF-4061-9495-0EC88FD4B6ED}" sibTransId="{2FA82E17-AFF2-4AE1-AE34-BAF43FE14D1C}"/>
    <dgm:cxn modelId="{A87554C1-FCF9-4BF7-BB99-0B30C2FA3546}" srcId="{E857BB50-1DEA-41D5-BCB1-D5FF8C442656}" destId="{B8E51332-C3CE-4857-8F83-610E425E8869}" srcOrd="2" destOrd="0" parTransId="{74C543BB-61D7-479D-B3CF-63E172053DB5}" sibTransId="{B77BA98D-097F-4002-813C-99E5285BDECF}"/>
    <dgm:cxn modelId="{C11A258A-CEFC-4EB3-950A-54285CE82060}" type="presOf" srcId="{34341614-25BF-49FA-BCBA-F2A455F522BB}" destId="{64474BE9-5DDF-4F38-9222-DB932CC77A6B}" srcOrd="0" destOrd="0" presId="urn:microsoft.com/office/officeart/2005/8/layout/hierarchy1"/>
    <dgm:cxn modelId="{E7FEED2C-CB29-4972-AC80-95DD8179CC50}" type="presOf" srcId="{98FFBB6A-5F49-4097-9600-4AFD27D75115}" destId="{408F515A-2EEA-4A28-AA59-6BBE2A56050C}" srcOrd="0" destOrd="0" presId="urn:microsoft.com/office/officeart/2005/8/layout/hierarchy1"/>
    <dgm:cxn modelId="{339523EA-663D-4BBC-8667-8E407C7DEEEE}" srcId="{E857BB50-1DEA-41D5-BCB1-D5FF8C442656}" destId="{B8665803-5B34-4F46-B0CF-14857A7E98C8}" srcOrd="0" destOrd="0" parTransId="{5730021B-94F7-4953-8DA4-45C4937E07B1}" sibTransId="{257B1EE1-CF7E-4FDE-BEAE-6705C5F52805}"/>
    <dgm:cxn modelId="{E9D6DE41-0F6E-493F-8D93-7C8A4F31D225}" type="presOf" srcId="{B8665803-5B34-4F46-B0CF-14857A7E98C8}" destId="{6358EA97-8E7A-4829-AD33-2FB91AB0B7C2}" srcOrd="0" destOrd="0" presId="urn:microsoft.com/office/officeart/2005/8/layout/hierarchy1"/>
    <dgm:cxn modelId="{6BBB2992-89E8-4346-9A46-5F64E33F1D90}" type="presOf" srcId="{5730021B-94F7-4953-8DA4-45C4937E07B1}" destId="{BC0BFA62-0A3C-4D37-982E-52D41BCBEC56}" srcOrd="0" destOrd="0" presId="urn:microsoft.com/office/officeart/2005/8/layout/hierarchy1"/>
    <dgm:cxn modelId="{6BE5D596-8744-4F7B-995C-8FC742BF11D6}" type="presOf" srcId="{E857BB50-1DEA-41D5-BCB1-D5FF8C442656}" destId="{B34D3EE1-2AF2-4A92-B6DB-8C240F9551D1}" srcOrd="0" destOrd="0" presId="urn:microsoft.com/office/officeart/2005/8/layout/hierarchy1"/>
    <dgm:cxn modelId="{31E429A1-A374-4B0E-BCE9-6D49B0B0E87C}" type="presParOf" srcId="{408F515A-2EEA-4A28-AA59-6BBE2A56050C}" destId="{F0CF5966-FA16-4083-B73A-80BA42C6EA5F}" srcOrd="0" destOrd="0" presId="urn:microsoft.com/office/officeart/2005/8/layout/hierarchy1"/>
    <dgm:cxn modelId="{919705E3-DC23-4077-B676-B219CBD6AB9F}" type="presParOf" srcId="{F0CF5966-FA16-4083-B73A-80BA42C6EA5F}" destId="{AA9EBF4E-84D6-46D4-AFA5-3C191979758C}" srcOrd="0" destOrd="0" presId="urn:microsoft.com/office/officeart/2005/8/layout/hierarchy1"/>
    <dgm:cxn modelId="{A0BF04F0-9DB4-4771-90A9-4C948AD3671E}" type="presParOf" srcId="{AA9EBF4E-84D6-46D4-AFA5-3C191979758C}" destId="{8DE77D85-E33E-4B10-889E-8140C5BF64B5}" srcOrd="0" destOrd="0" presId="urn:microsoft.com/office/officeart/2005/8/layout/hierarchy1"/>
    <dgm:cxn modelId="{A36B94A1-08A3-4D1C-A0B8-36C13C30067D}" type="presParOf" srcId="{AA9EBF4E-84D6-46D4-AFA5-3C191979758C}" destId="{B34D3EE1-2AF2-4A92-B6DB-8C240F9551D1}" srcOrd="1" destOrd="0" presId="urn:microsoft.com/office/officeart/2005/8/layout/hierarchy1"/>
    <dgm:cxn modelId="{93D7C25F-42D1-40DA-B350-6859320C8FBD}" type="presParOf" srcId="{F0CF5966-FA16-4083-B73A-80BA42C6EA5F}" destId="{9EC55681-A033-415D-AED2-EA72B9D75646}" srcOrd="1" destOrd="0" presId="urn:microsoft.com/office/officeart/2005/8/layout/hierarchy1"/>
    <dgm:cxn modelId="{533E94D2-825F-4650-9D91-1D897B765805}" type="presParOf" srcId="{9EC55681-A033-415D-AED2-EA72B9D75646}" destId="{BC0BFA62-0A3C-4D37-982E-52D41BCBEC56}" srcOrd="0" destOrd="0" presId="urn:microsoft.com/office/officeart/2005/8/layout/hierarchy1"/>
    <dgm:cxn modelId="{D6F16ECE-23B1-41AA-BE91-DB932BE88F6D}" type="presParOf" srcId="{9EC55681-A033-415D-AED2-EA72B9D75646}" destId="{4365151F-5485-4A1A-8434-9F0A6591A8D3}" srcOrd="1" destOrd="0" presId="urn:microsoft.com/office/officeart/2005/8/layout/hierarchy1"/>
    <dgm:cxn modelId="{B519DA4F-20E7-415F-83CC-78364DA1A1C3}" type="presParOf" srcId="{4365151F-5485-4A1A-8434-9F0A6591A8D3}" destId="{8737DE42-DAA9-4426-89E6-E00452E93BFA}" srcOrd="0" destOrd="0" presId="urn:microsoft.com/office/officeart/2005/8/layout/hierarchy1"/>
    <dgm:cxn modelId="{F0C57439-75D0-458A-97CF-3C97C2827D0E}" type="presParOf" srcId="{8737DE42-DAA9-4426-89E6-E00452E93BFA}" destId="{2308B1E7-3667-413C-9C46-40EFD1D43D11}" srcOrd="0" destOrd="0" presId="urn:microsoft.com/office/officeart/2005/8/layout/hierarchy1"/>
    <dgm:cxn modelId="{A03D9DDA-93AC-4799-9AE3-C7581F307A61}" type="presParOf" srcId="{8737DE42-DAA9-4426-89E6-E00452E93BFA}" destId="{6358EA97-8E7A-4829-AD33-2FB91AB0B7C2}" srcOrd="1" destOrd="0" presId="urn:microsoft.com/office/officeart/2005/8/layout/hierarchy1"/>
    <dgm:cxn modelId="{B2479C1F-B9AF-46C3-AE58-9087F36950A9}" type="presParOf" srcId="{4365151F-5485-4A1A-8434-9F0A6591A8D3}" destId="{BF4476BE-CE16-49F1-ABA7-2CD4ED74CEEA}" srcOrd="1" destOrd="0" presId="urn:microsoft.com/office/officeart/2005/8/layout/hierarchy1"/>
    <dgm:cxn modelId="{86BFACD9-4092-443F-8A4A-3B58FBC37C60}" type="presParOf" srcId="{9EC55681-A033-415D-AED2-EA72B9D75646}" destId="{E62BB7B0-ADB2-4FC0-8723-758B51696F0A}" srcOrd="2" destOrd="0" presId="urn:microsoft.com/office/officeart/2005/8/layout/hierarchy1"/>
    <dgm:cxn modelId="{8271C1EC-5509-43DC-99E8-DE253B97A93C}" type="presParOf" srcId="{9EC55681-A033-415D-AED2-EA72B9D75646}" destId="{54BCD159-BBD1-4927-BF4A-28E463FD67BB}" srcOrd="3" destOrd="0" presId="urn:microsoft.com/office/officeart/2005/8/layout/hierarchy1"/>
    <dgm:cxn modelId="{563CA786-48FC-4E63-A739-3F4174D4227F}" type="presParOf" srcId="{54BCD159-BBD1-4927-BF4A-28E463FD67BB}" destId="{50C1209D-1E1E-4030-84B2-E53F3F00A65B}" srcOrd="0" destOrd="0" presId="urn:microsoft.com/office/officeart/2005/8/layout/hierarchy1"/>
    <dgm:cxn modelId="{48D4DE3B-259C-4C07-B981-2E8B8C409AAE}" type="presParOf" srcId="{50C1209D-1E1E-4030-84B2-E53F3F00A65B}" destId="{BB1A58C1-D346-4F7D-878E-A1BA2BE333FC}" srcOrd="0" destOrd="0" presId="urn:microsoft.com/office/officeart/2005/8/layout/hierarchy1"/>
    <dgm:cxn modelId="{12972814-9C85-44F2-9A86-E29515F31F54}" type="presParOf" srcId="{50C1209D-1E1E-4030-84B2-E53F3F00A65B}" destId="{64474BE9-5DDF-4F38-9222-DB932CC77A6B}" srcOrd="1" destOrd="0" presId="urn:microsoft.com/office/officeart/2005/8/layout/hierarchy1"/>
    <dgm:cxn modelId="{B52FD9B6-BDFA-43A1-8F31-DD7F322C9AA7}" type="presParOf" srcId="{54BCD159-BBD1-4927-BF4A-28E463FD67BB}" destId="{79E2054C-E977-477F-85BC-6296451B5C78}" srcOrd="1" destOrd="0" presId="urn:microsoft.com/office/officeart/2005/8/layout/hierarchy1"/>
    <dgm:cxn modelId="{7FA233C6-8C92-4B13-BD73-6C2FE4740F78}" type="presParOf" srcId="{9EC55681-A033-415D-AED2-EA72B9D75646}" destId="{614CC116-AEEA-43B4-9203-5C41DE7D00B9}" srcOrd="4" destOrd="0" presId="urn:microsoft.com/office/officeart/2005/8/layout/hierarchy1"/>
    <dgm:cxn modelId="{BBD606B5-2AD5-432C-B9E2-9456596BA6E6}" type="presParOf" srcId="{9EC55681-A033-415D-AED2-EA72B9D75646}" destId="{DDA856EA-EDB3-4BC1-B1A5-70866703EA32}" srcOrd="5" destOrd="0" presId="urn:microsoft.com/office/officeart/2005/8/layout/hierarchy1"/>
    <dgm:cxn modelId="{74BD444E-9C31-4C87-928A-16155A373DE3}" type="presParOf" srcId="{DDA856EA-EDB3-4BC1-B1A5-70866703EA32}" destId="{27611A02-046C-4C77-A365-6ED2A3D76C90}" srcOrd="0" destOrd="0" presId="urn:microsoft.com/office/officeart/2005/8/layout/hierarchy1"/>
    <dgm:cxn modelId="{7B6A07D0-49BC-483B-B205-926B9DE0DDD2}" type="presParOf" srcId="{27611A02-046C-4C77-A365-6ED2A3D76C90}" destId="{78FF19AE-ECD3-4FE1-A0A1-F007F7BEB12A}" srcOrd="0" destOrd="0" presId="urn:microsoft.com/office/officeart/2005/8/layout/hierarchy1"/>
    <dgm:cxn modelId="{CD52E970-04DC-4D25-AF97-FD894B7670D5}" type="presParOf" srcId="{27611A02-046C-4C77-A365-6ED2A3D76C90}" destId="{5A85BEB0-02FA-4CAF-8960-DA0B7B01A646}" srcOrd="1" destOrd="0" presId="urn:microsoft.com/office/officeart/2005/8/layout/hierarchy1"/>
    <dgm:cxn modelId="{0C11BFB1-0D56-4705-A343-E02DDC7F6BE9}" type="presParOf" srcId="{DDA856EA-EDB3-4BC1-B1A5-70866703EA32}" destId="{5F3B20DB-6910-4C88-8B11-92D75968250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52413" y="636588"/>
            <a:ext cx="5662612" cy="3184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16673" y="4032559"/>
            <a:ext cx="4933382" cy="3820318"/>
          </a:xfrm>
          <a:prstGeom prst="rect">
            <a:avLst/>
          </a:prstGeom>
          <a:noFill/>
          <a:ln>
            <a:noFill/>
          </a:ln>
        </p:spPr>
        <p:txBody>
          <a:bodyPr spcFirstLastPara="1" wrap="square" lIns="83773" tIns="83773" rIns="83773" bIns="8377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22841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046408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 xmlns:a16="http://schemas.microsoft.com/office/drawing/2014/main"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0820287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 xmlns:a16="http://schemas.microsoft.com/office/drawing/2014/main"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8300860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 xmlns:a16="http://schemas.microsoft.com/office/drawing/2014/main" id="{B2AECA09-3B52-CEFE-55A4-1A3BE62E70F9}"/>
              </a:ext>
            </a:extLst>
          </p:cNvPr>
          <p:cNvPicPr preferRelativeResize="0"/>
          <p:nvPr userDrawn="1"/>
        </p:nvPicPr>
        <p:blipFill>
          <a:blip r:embed="rId2"/>
          <a:srcRect/>
          <a:stretch/>
        </p:blipFill>
        <p:spPr>
          <a:xfrm>
            <a:off x="3852" y="708"/>
            <a:ext cx="10690426" cy="6011155"/>
          </a:xfrm>
          <a:prstGeom prst="rect">
            <a:avLst/>
          </a:prstGeom>
          <a:noFill/>
          <a:ln>
            <a:noFill/>
          </a:ln>
        </p:spPr>
      </p:pic>
      <p:sp>
        <p:nvSpPr>
          <p:cNvPr id="45" name="Google Shape;87;p13">
            <a:extLst>
              <a:ext uri="{FF2B5EF4-FFF2-40B4-BE49-F238E27FC236}">
                <a16:creationId xmlns=""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22350308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6" name="Google Shape;84;p13">
            <a:extLst>
              <a:ext uri="{FF2B5EF4-FFF2-40B4-BE49-F238E27FC236}">
                <a16:creationId xmlns="" xmlns:a16="http://schemas.microsoft.com/office/drawing/2014/main" id="{EF2A82B5-DA5B-F963-B34E-83F32E3ED8B7}"/>
              </a:ext>
            </a:extLst>
          </p:cNvPr>
          <p:cNvPicPr preferRelativeResize="0"/>
          <p:nvPr userDrawn="1"/>
        </p:nvPicPr>
        <p:blipFill>
          <a:blip r:embed="rId2"/>
          <a:srcRect/>
          <a:stretch/>
        </p:blipFill>
        <p:spPr>
          <a:xfrm>
            <a:off x="-6317" y="0"/>
            <a:ext cx="10698130" cy="6007127"/>
          </a:xfrm>
          <a:prstGeom prst="rect">
            <a:avLst/>
          </a:prstGeom>
          <a:noFill/>
          <a:ln>
            <a:noFill/>
          </a:ln>
        </p:spPr>
      </p:pic>
      <p:sp>
        <p:nvSpPr>
          <p:cNvPr id="8" name="Google Shape;390;p21">
            <a:extLst>
              <a:ext uri="{FF2B5EF4-FFF2-40B4-BE49-F238E27FC236}">
                <a16:creationId xmlns="" xmlns:a16="http://schemas.microsoft.com/office/drawing/2014/main" id="{9D2C6AA0-AC3A-EC60-7687-1581AABB2AEF}"/>
              </a:ext>
            </a:extLst>
          </p:cNvPr>
          <p:cNvSpPr txBox="1"/>
          <p:nvPr userDrawn="1"/>
        </p:nvSpPr>
        <p:spPr>
          <a:xfrm>
            <a:off x="3587324" y="65700"/>
            <a:ext cx="4386243" cy="648081"/>
          </a:xfrm>
          <a:prstGeom prst="rect">
            <a:avLst/>
          </a:prstGeom>
          <a:noFill/>
          <a:ln>
            <a:noFill/>
          </a:ln>
        </p:spPr>
        <p:txBody>
          <a:bodyPr spcFirstLastPara="1" wrap="square" lIns="0" tIns="0" rIns="0" bIns="0" anchor="t" anchorCtr="0">
            <a:noAutofit/>
          </a:bodyPr>
          <a:lstStyle/>
          <a:p>
            <a:pPr algn="ctr">
              <a:lnSpc>
                <a:spcPct val="107000"/>
              </a:lnSpc>
              <a:spcBef>
                <a:spcPts val="600"/>
              </a:spcBef>
              <a:spcAft>
                <a:spcPts val="600"/>
              </a:spcAft>
            </a:pPr>
            <a:r>
              <a:rPr lang="ru-RU" sz="1400" b="0" i="0" dirty="0">
                <a:effectLst/>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a:t>
            </a:r>
            <a:endParaRPr lang="ru-RU" sz="14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oogle Shape;228;p19">
            <a:extLst>
              <a:ext uri="{FF2B5EF4-FFF2-40B4-BE49-F238E27FC236}">
                <a16:creationId xmlns="" xmlns:a16="http://schemas.microsoft.com/office/drawing/2014/main" id="{DC3762FD-510E-79CB-13B4-E636EE9F7832}"/>
              </a:ext>
            </a:extLst>
          </p:cNvPr>
          <p:cNvSpPr txBox="1"/>
          <p:nvPr userDrawn="1"/>
        </p:nvSpPr>
        <p:spPr>
          <a:xfrm>
            <a:off x="10003107" y="443398"/>
            <a:ext cx="252242" cy="193915"/>
          </a:xfrm>
          <a:prstGeom prst="rect">
            <a:avLst/>
          </a:prstGeom>
          <a:noFill/>
          <a:ln>
            <a:noFill/>
          </a:ln>
        </p:spPr>
        <p:txBody>
          <a:bodyPr spcFirstLastPara="1" wrap="square" lIns="0" tIns="0" rIns="0" bIns="0" anchor="t" anchorCtr="0">
            <a:noAutofit/>
          </a:bodyPr>
          <a:lstStyle/>
          <a:p>
            <a:pPr algn="r"/>
            <a:fld id="{FCD5956F-9059-6A4D-8B2C-D132F7CC0CC4}" type="slidenum">
              <a:rPr lang="en-US" sz="1000" smtClean="0">
                <a:solidFill>
                  <a:srgbClr val="CA2324"/>
                </a:solidFill>
                <a:latin typeface="Verdana" panose="020B0604030504040204" pitchFamily="34" charset="0"/>
                <a:ea typeface="Verdana" panose="020B0604030504040204" pitchFamily="34" charset="0"/>
                <a:cs typeface="Verdana" panose="020B0604030504040204" pitchFamily="34" charset="0"/>
                <a:sym typeface="Calibri"/>
              </a:rPr>
              <a:pPr algn="r"/>
              <a:t>‹#›</a:t>
            </a:fld>
            <a:endParaRPr sz="1000" dirty="0">
              <a:solidFill>
                <a:srgbClr val="CA2324"/>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a:extLst>
              <a:ext uri="{FF2B5EF4-FFF2-40B4-BE49-F238E27FC236}">
                <a16:creationId xmlns="" xmlns:a16="http://schemas.microsoft.com/office/drawing/2014/main" id="{85650774-B5C5-E258-D0D5-5A21C795B262}"/>
              </a:ext>
            </a:extLst>
          </p:cNvPr>
          <p:cNvPicPr>
            <a:picLocks noChangeAspect="1"/>
          </p:cNvPicPr>
          <p:nvPr userDrawn="1"/>
        </p:nvPicPr>
        <p:blipFill>
          <a:blip r:embed="rId3"/>
          <a:stretch>
            <a:fillRect/>
          </a:stretch>
        </p:blipFill>
        <p:spPr>
          <a:xfrm>
            <a:off x="519042" y="264646"/>
            <a:ext cx="2040598" cy="318475"/>
          </a:xfrm>
          <a:prstGeom prst="rect">
            <a:avLst/>
          </a:prstGeom>
        </p:spPr>
      </p:pic>
      <p:sp>
        <p:nvSpPr>
          <p:cNvPr id="23" name="Google Shape;87;p13">
            <a:extLst>
              <a:ext uri="{FF2B5EF4-FFF2-40B4-BE49-F238E27FC236}">
                <a16:creationId xmlns="" xmlns:a16="http://schemas.microsoft.com/office/drawing/2014/main" id="{7EED976A-E5BD-65E8-11B8-F3061FFA5F7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24" name="Google Shape;92;p13">
            <a:extLst>
              <a:ext uri="{FF2B5EF4-FFF2-40B4-BE49-F238E27FC236}">
                <a16:creationId xmlns="" xmlns:a16="http://schemas.microsoft.com/office/drawing/2014/main" id="{8819F3F8-A68E-3EB5-573F-440F210B40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5" name="Google Shape;87;p13">
            <a:extLst>
              <a:ext uri="{FF2B5EF4-FFF2-40B4-BE49-F238E27FC236}">
                <a16:creationId xmlns="" xmlns:a16="http://schemas.microsoft.com/office/drawing/2014/main" id="{23BC88CF-631A-75BB-CE40-82ACA8660B79}"/>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6" name="Google Shape;92;p13">
            <a:extLst>
              <a:ext uri="{FF2B5EF4-FFF2-40B4-BE49-F238E27FC236}">
                <a16:creationId xmlns="" xmlns:a16="http://schemas.microsoft.com/office/drawing/2014/main" id="{8E0B9300-5FD3-DBA0-BAB9-7DC4872BED79}"/>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7" name="Google Shape;87;p13">
            <a:extLst>
              <a:ext uri="{FF2B5EF4-FFF2-40B4-BE49-F238E27FC236}">
                <a16:creationId xmlns="" xmlns:a16="http://schemas.microsoft.com/office/drawing/2014/main" id="{3752542C-9942-6073-A611-CB12B43CB266}"/>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8" name="Google Shape;92;p13">
            <a:extLst>
              <a:ext uri="{FF2B5EF4-FFF2-40B4-BE49-F238E27FC236}">
                <a16:creationId xmlns="" xmlns:a16="http://schemas.microsoft.com/office/drawing/2014/main" id="{D5B45203-8C54-3527-FC47-64C6707BB5CD}"/>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9" name="Google Shape;87;p13">
            <a:extLst>
              <a:ext uri="{FF2B5EF4-FFF2-40B4-BE49-F238E27FC236}">
                <a16:creationId xmlns="" xmlns:a16="http://schemas.microsoft.com/office/drawing/2014/main" id="{B3A06453-5802-70D6-4CE2-F9A2EB09C7DC}"/>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0" name="Google Shape;92;p13">
            <a:extLst>
              <a:ext uri="{FF2B5EF4-FFF2-40B4-BE49-F238E27FC236}">
                <a16:creationId xmlns="" xmlns:a16="http://schemas.microsoft.com/office/drawing/2014/main" id="{37F775E2-32F8-C668-F7B0-875E5F872569}"/>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1" name="Google Shape;87;p13">
            <a:extLst>
              <a:ext uri="{FF2B5EF4-FFF2-40B4-BE49-F238E27FC236}">
                <a16:creationId xmlns="" xmlns:a16="http://schemas.microsoft.com/office/drawing/2014/main" id="{6F2A73AF-56D8-8ECA-B343-8539A3AD0969}"/>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2" name="Google Shape;92;p13">
            <a:extLst>
              <a:ext uri="{FF2B5EF4-FFF2-40B4-BE49-F238E27FC236}">
                <a16:creationId xmlns="" xmlns:a16="http://schemas.microsoft.com/office/drawing/2014/main" id="{4227B3A7-5C6F-1F2D-A3B7-74719B2BCB5A}"/>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3" name="Google Shape;87;p13">
            <a:extLst>
              <a:ext uri="{FF2B5EF4-FFF2-40B4-BE49-F238E27FC236}">
                <a16:creationId xmlns="" xmlns:a16="http://schemas.microsoft.com/office/drawing/2014/main" id="{FEB38A12-7693-EDBC-45C0-12F9B8589E2C}"/>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4" name="Google Shape;92;p13">
            <a:extLst>
              <a:ext uri="{FF2B5EF4-FFF2-40B4-BE49-F238E27FC236}">
                <a16:creationId xmlns="" xmlns:a16="http://schemas.microsoft.com/office/drawing/2014/main" id="{1E24BD26-0CBF-07C7-732D-344753D00EE2}"/>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044982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04060"/>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10" r:id="rId3"/>
    <p:sldLayoutId id="2147483709" r:id="rId4"/>
  </p:sldLayoutIdLst>
  <p:hf sldNum="0" hdr="0" ftr="0" dt="0"/>
  <p:txStyles>
    <p:titleStyle>
      <a:lvl1pPr algn="l" defTabSz="801689" rtl="0" eaLnBrk="1" latinLnBrk="0" hangingPunct="1">
        <a:lnSpc>
          <a:spcPct val="85000"/>
        </a:lnSpc>
        <a:spcBef>
          <a:spcPct val="0"/>
        </a:spcBef>
        <a:buNone/>
        <a:defRPr sz="4209" kern="1200" spc="-44" baseline="0">
          <a:solidFill>
            <a:schemeClr val="tx1">
              <a:lumMod val="75000"/>
              <a:lumOff val="25000"/>
            </a:schemeClr>
          </a:solidFill>
          <a:latin typeface="+mj-lt"/>
          <a:ea typeface="+mj-ea"/>
          <a:cs typeface="+mj-cs"/>
        </a:defRPr>
      </a:lvl1pPr>
    </p:titleStyle>
    <p:bodyStyle>
      <a:lvl1pPr marL="80168" indent="-80168" algn="l" defTabSz="801689" rtl="0" eaLnBrk="1" latinLnBrk="0" hangingPunct="1">
        <a:lnSpc>
          <a:spcPct val="90000"/>
        </a:lnSpc>
        <a:spcBef>
          <a:spcPts val="1052"/>
        </a:spcBef>
        <a:spcAft>
          <a:spcPts val="175"/>
        </a:spcAft>
        <a:buClr>
          <a:schemeClr val="accent1"/>
        </a:buClr>
        <a:buSzPct val="100000"/>
        <a:buFont typeface="Calibri" panose="020F0502020204030204" pitchFamily="34" charset="0"/>
        <a:buChar char=" "/>
        <a:defRPr sz="1754" kern="1200">
          <a:solidFill>
            <a:schemeClr val="tx1">
              <a:lumMod val="75000"/>
              <a:lumOff val="25000"/>
            </a:schemeClr>
          </a:solidFill>
          <a:latin typeface="+mn-lt"/>
          <a:ea typeface="+mn-ea"/>
          <a:cs typeface="+mn-cs"/>
        </a:defRPr>
      </a:lvl1pPr>
      <a:lvl2pPr marL="336709" indent="-160338" algn="l" defTabSz="801689" rtl="0" eaLnBrk="1" latinLnBrk="0" hangingPunct="1">
        <a:lnSpc>
          <a:spcPct val="90000"/>
        </a:lnSpc>
        <a:spcBef>
          <a:spcPts val="175"/>
        </a:spcBef>
        <a:spcAft>
          <a:spcPts val="351"/>
        </a:spcAft>
        <a:buClr>
          <a:schemeClr val="accent1"/>
        </a:buClr>
        <a:buFont typeface="Calibri" pitchFamily="34" charset="0"/>
        <a:buChar char="◦"/>
        <a:defRPr sz="1578" kern="1200">
          <a:solidFill>
            <a:schemeClr val="tx1">
              <a:lumMod val="75000"/>
              <a:lumOff val="25000"/>
            </a:schemeClr>
          </a:solidFill>
          <a:latin typeface="+mn-lt"/>
          <a:ea typeface="+mn-ea"/>
          <a:cs typeface="+mn-cs"/>
        </a:defRPr>
      </a:lvl2pPr>
      <a:lvl3pPr marL="497047"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3pPr>
      <a:lvl4pPr marL="657385"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4pPr>
      <a:lvl5pPr marL="817723"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5pPr>
      <a:lvl6pPr marL="964412"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6pPr>
      <a:lvl7pPr marL="1139760"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7pPr>
      <a:lvl8pPr marL="1315107"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8pPr>
      <a:lvl9pPr marL="1490455"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9pPr>
    </p:bodyStyle>
    <p:otherStyle>
      <a:defPPr>
        <a:defRPr lang="en-US"/>
      </a:defPPr>
      <a:lvl1pPr marL="0" algn="l" defTabSz="801689" rtl="0" eaLnBrk="1" latinLnBrk="0" hangingPunct="1">
        <a:defRPr sz="1578" kern="1200">
          <a:solidFill>
            <a:schemeClr val="tx1"/>
          </a:solidFill>
          <a:latin typeface="+mn-lt"/>
          <a:ea typeface="+mn-ea"/>
          <a:cs typeface="+mn-cs"/>
        </a:defRPr>
      </a:lvl1pPr>
      <a:lvl2pPr marL="400845" algn="l" defTabSz="801689" rtl="0" eaLnBrk="1" latinLnBrk="0" hangingPunct="1">
        <a:defRPr sz="1578" kern="1200">
          <a:solidFill>
            <a:schemeClr val="tx1"/>
          </a:solidFill>
          <a:latin typeface="+mn-lt"/>
          <a:ea typeface="+mn-ea"/>
          <a:cs typeface="+mn-cs"/>
        </a:defRPr>
      </a:lvl2pPr>
      <a:lvl3pPr marL="801689" algn="l" defTabSz="801689" rtl="0" eaLnBrk="1" latinLnBrk="0" hangingPunct="1">
        <a:defRPr sz="1578" kern="1200">
          <a:solidFill>
            <a:schemeClr val="tx1"/>
          </a:solidFill>
          <a:latin typeface="+mn-lt"/>
          <a:ea typeface="+mn-ea"/>
          <a:cs typeface="+mn-cs"/>
        </a:defRPr>
      </a:lvl3pPr>
      <a:lvl4pPr marL="1202534" algn="l" defTabSz="801689" rtl="0" eaLnBrk="1" latinLnBrk="0" hangingPunct="1">
        <a:defRPr sz="1578" kern="1200">
          <a:solidFill>
            <a:schemeClr val="tx1"/>
          </a:solidFill>
          <a:latin typeface="+mn-lt"/>
          <a:ea typeface="+mn-ea"/>
          <a:cs typeface="+mn-cs"/>
        </a:defRPr>
      </a:lvl4pPr>
      <a:lvl5pPr marL="1603378" algn="l" defTabSz="801689" rtl="0" eaLnBrk="1" latinLnBrk="0" hangingPunct="1">
        <a:defRPr sz="1578" kern="1200">
          <a:solidFill>
            <a:schemeClr val="tx1"/>
          </a:solidFill>
          <a:latin typeface="+mn-lt"/>
          <a:ea typeface="+mn-ea"/>
          <a:cs typeface="+mn-cs"/>
        </a:defRPr>
      </a:lvl5pPr>
      <a:lvl6pPr marL="2004223" algn="l" defTabSz="801689" rtl="0" eaLnBrk="1" latinLnBrk="0" hangingPunct="1">
        <a:defRPr sz="1578" kern="1200">
          <a:solidFill>
            <a:schemeClr val="tx1"/>
          </a:solidFill>
          <a:latin typeface="+mn-lt"/>
          <a:ea typeface="+mn-ea"/>
          <a:cs typeface="+mn-cs"/>
        </a:defRPr>
      </a:lvl6pPr>
      <a:lvl7pPr marL="2405067" algn="l" defTabSz="801689" rtl="0" eaLnBrk="1" latinLnBrk="0" hangingPunct="1">
        <a:defRPr sz="1578" kern="1200">
          <a:solidFill>
            <a:schemeClr val="tx1"/>
          </a:solidFill>
          <a:latin typeface="+mn-lt"/>
          <a:ea typeface="+mn-ea"/>
          <a:cs typeface="+mn-cs"/>
        </a:defRPr>
      </a:lvl7pPr>
      <a:lvl8pPr marL="2805911" algn="l" defTabSz="801689" rtl="0" eaLnBrk="1" latinLnBrk="0" hangingPunct="1">
        <a:defRPr sz="1578" kern="1200">
          <a:solidFill>
            <a:schemeClr val="tx1"/>
          </a:solidFill>
          <a:latin typeface="+mn-lt"/>
          <a:ea typeface="+mn-ea"/>
          <a:cs typeface="+mn-cs"/>
        </a:defRPr>
      </a:lvl8pPr>
      <a:lvl9pPr marL="3206756" algn="l" defTabSz="801689" rtl="0" eaLnBrk="1" latinLnBrk="0" hangingPunct="1">
        <a:defRPr sz="15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_________Microsoft_Word1.docx"/></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p13">
            <a:extLst>
              <a:ext uri="{FF2B5EF4-FFF2-40B4-BE49-F238E27FC236}">
                <a16:creationId xmlns="" xmlns:a16="http://schemas.microsoft.com/office/drawing/2014/main" id="{CD8DBCBF-D4EB-2AA6-5DBE-0C863C55DEE4}"/>
              </a:ext>
            </a:extLst>
          </p:cNvPr>
          <p:cNvSpPr txBox="1"/>
          <p:nvPr/>
        </p:nvSpPr>
        <p:spPr>
          <a:xfrm>
            <a:off x="601037" y="2261062"/>
            <a:ext cx="8626090" cy="1729047"/>
          </a:xfrm>
          <a:prstGeom prst="rect">
            <a:avLst/>
          </a:prstGeom>
          <a:noFill/>
          <a:ln>
            <a:noFill/>
          </a:ln>
        </p:spPr>
        <p:txBody>
          <a:bodyPr spcFirstLastPara="1" wrap="square" lIns="0" tIns="0" rIns="0" bIns="0" anchor="t" anchorCtr="0">
            <a:noAutofit/>
          </a:bodyPr>
          <a:lstStyle/>
          <a:p>
            <a:pPr algn="ctr">
              <a:lnSpc>
                <a:spcPct val="107000"/>
              </a:lnSpc>
              <a:spcBef>
                <a:spcPts val="600"/>
              </a:spcBef>
              <a:spcAft>
                <a:spcPts val="600"/>
              </a:spcAft>
            </a:pPr>
            <a:r>
              <a:rPr lang="ru-RU" sz="3000" b="1" dirty="0">
                <a:effectLst/>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a:t>
            </a:r>
            <a:endParaRPr lang="ru-RU"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F80CE692-6643-DAA3-E9A2-C4688D1B5143}"/>
              </a:ext>
            </a:extLst>
          </p:cNvPr>
          <p:cNvPicPr>
            <a:picLocks noChangeAspect="1"/>
          </p:cNvPicPr>
          <p:nvPr/>
        </p:nvPicPr>
        <p:blipFill>
          <a:blip r:embed="rId3"/>
          <a:stretch>
            <a:fillRect/>
          </a:stretch>
        </p:blipFill>
        <p:spPr>
          <a:xfrm>
            <a:off x="601037" y="481536"/>
            <a:ext cx="1939861" cy="1163916"/>
          </a:xfrm>
          <a:prstGeom prst="rect">
            <a:avLst/>
          </a:prstGeom>
        </p:spPr>
      </p:pic>
      <p:sp>
        <p:nvSpPr>
          <p:cNvPr id="4" name="Прямоугольник 3">
            <a:extLst>
              <a:ext uri="{FF2B5EF4-FFF2-40B4-BE49-F238E27FC236}">
                <a16:creationId xmlns="" xmlns:a16="http://schemas.microsoft.com/office/drawing/2014/main" id="{BE0BA346-C1C2-8D60-45B1-D287A193CD6B}"/>
              </a:ext>
            </a:extLst>
          </p:cNvPr>
          <p:cNvSpPr/>
          <p:nvPr/>
        </p:nvSpPr>
        <p:spPr>
          <a:xfrm>
            <a:off x="3115159" y="5398914"/>
            <a:ext cx="2952427" cy="384721"/>
          </a:xfrm>
          <a:prstGeom prst="rect">
            <a:avLst/>
          </a:prstGeom>
        </p:spPr>
        <p:txBody>
          <a:bodyPr wrap="square">
            <a:spAutoFit/>
          </a:bodyPr>
          <a:lstStyle/>
          <a:p>
            <a:r>
              <a:rPr lang="ru-RU" sz="1900" dirty="0">
                <a:latin typeface="Verdana" panose="020B0604030504040204" pitchFamily="34" charset="0"/>
                <a:ea typeface="Verdana" panose="020B0604030504040204" pitchFamily="34" charset="0"/>
                <a:cs typeface="Verdana" panose="020B0604030504040204" pitchFamily="34" charset="0"/>
              </a:rPr>
              <a:t>Москва, 2022 год</a:t>
            </a:r>
          </a:p>
        </p:txBody>
      </p:sp>
    </p:spTree>
    <p:extLst>
      <p:ext uri="{BB962C8B-B14F-4D97-AF65-F5344CB8AC3E}">
        <p14:creationId xmlns:p14="http://schemas.microsoft.com/office/powerpoint/2010/main" val="411295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CAAE1AC-8F9E-C863-1581-3CE6DA1D8AA0}"/>
              </a:ext>
            </a:extLst>
          </p:cNvPr>
          <p:cNvSpPr txBox="1"/>
          <p:nvPr/>
        </p:nvSpPr>
        <p:spPr>
          <a:xfrm>
            <a:off x="2227331" y="1104144"/>
            <a:ext cx="6439237"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Важное при вынесении мотивированного мнения</a:t>
            </a:r>
            <a:endParaRPr lang="ru-RU" b="1" dirty="0">
              <a:solidFill>
                <a:srgbClr val="009C95"/>
              </a:solidFill>
            </a:endParaRPr>
          </a:p>
        </p:txBody>
      </p:sp>
      <p:sp>
        <p:nvSpPr>
          <p:cNvPr id="5" name="TextBox 4">
            <a:extLst>
              <a:ext uri="{FF2B5EF4-FFF2-40B4-BE49-F238E27FC236}">
                <a16:creationId xmlns="" xmlns:a16="http://schemas.microsoft.com/office/drawing/2014/main" id="{E0F8E17A-9736-7214-B894-4D03629C461E}"/>
              </a:ext>
            </a:extLst>
          </p:cNvPr>
          <p:cNvSpPr txBox="1"/>
          <p:nvPr/>
        </p:nvSpPr>
        <p:spPr>
          <a:xfrm>
            <a:off x="2014916" y="2014686"/>
            <a:ext cx="7425559" cy="3053978"/>
          </a:xfrm>
          <a:prstGeom prst="rect">
            <a:avLst/>
          </a:prstGeom>
          <a:noFill/>
        </p:spPr>
        <p:txBody>
          <a:bodyPr wrap="square">
            <a:spAutoFit/>
          </a:bodyPr>
          <a:lstStyle/>
          <a:p>
            <a:pPr indent="228600" algn="just">
              <a:lnSpc>
                <a:spcPct val="107000"/>
              </a:lnSpc>
              <a:spcAft>
                <a:spcPts val="800"/>
              </a:spcAft>
            </a:pPr>
            <a:r>
              <a:rPr lang="ru-RU" sz="1400" dirty="0">
                <a:solidFill>
                  <a:srgbClr val="C00000"/>
                </a:solidFill>
                <a:effectLst/>
                <a:latin typeface="Lato" panose="020F0502020204030203" pitchFamily="34" charset="0"/>
                <a:ea typeface="Lato" panose="020F0502020204030203" pitchFamily="34" charset="0"/>
                <a:cs typeface="Lato" panose="020F0502020204030203" pitchFamily="34" charset="0"/>
              </a:rPr>
              <a:t>ПРАКТИКА: </a:t>
            </a:r>
          </a:p>
          <a:p>
            <a:pPr indent="228600" algn="ctr">
              <a:lnSpc>
                <a:spcPct val="107000"/>
              </a:lnSpc>
              <a:spcAft>
                <a:spcPts val="800"/>
              </a:spcAft>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Как правило, самыми частыми</a:t>
            </a:r>
            <a:r>
              <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rPr>
              <a:t> нарушениями  законодательства со стороны работодателя являются: </a:t>
            </a:r>
          </a:p>
          <a:p>
            <a:pPr marL="285750" indent="-285750" algn="just">
              <a:lnSpc>
                <a:spcPct val="107000"/>
              </a:lnSpc>
              <a:spcAft>
                <a:spcPts val="800"/>
              </a:spcAft>
              <a:buFont typeface="Wingdings" panose="05000000000000000000" pitchFamily="2" charset="2"/>
              <a:buChar char="q"/>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Нарушение процедуры разработки локального нормативного акта</a:t>
            </a:r>
          </a:p>
          <a:p>
            <a:pPr marL="285750" indent="-285750" algn="just">
              <a:lnSpc>
                <a:spcPct val="107000"/>
              </a:lnSpc>
              <a:spcAft>
                <a:spcPts val="800"/>
              </a:spcAft>
              <a:buFont typeface="Wingdings" panose="05000000000000000000" pitchFamily="2" charset="2"/>
              <a:buChar char="q"/>
            </a:pPr>
            <a:r>
              <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rPr>
              <a:t>Противореч</a:t>
            </a: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ие его нормам трудового законодательства </a:t>
            </a:r>
            <a:endParaRPr lang="ru-RU" sz="14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285750" indent="-285750" algn="just">
              <a:lnSpc>
                <a:spcPct val="107000"/>
              </a:lnSpc>
              <a:spcAft>
                <a:spcPts val="800"/>
              </a:spcAft>
              <a:buFont typeface="Wingdings" panose="05000000000000000000" pitchFamily="2" charset="2"/>
              <a:buChar char="q"/>
            </a:pP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Положения акта ухудшают положение работников по сравнению с трудовым законодательством, коллективным договором, соглашениями. </a:t>
            </a:r>
          </a:p>
          <a:p>
            <a:pPr indent="228600" algn="ctr">
              <a:lnSpc>
                <a:spcPct val="107000"/>
              </a:lnSpc>
              <a:spcAft>
                <a:spcPts val="800"/>
              </a:spcAft>
            </a:pP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Именно этим направлениям при принятии решения о возможности дачи мотивированного мнения стоит уделить первоначальное внимание. </a:t>
            </a:r>
          </a:p>
          <a:p>
            <a:pPr indent="228600" algn="just">
              <a:lnSpc>
                <a:spcPct val="107000"/>
              </a:lnSpc>
              <a:spcAft>
                <a:spcPts val="800"/>
              </a:spcAft>
            </a:pPr>
            <a:endParaRPr lang="ru-RU" dirty="0">
              <a:solidFill>
                <a:srgbClr val="000000"/>
              </a:solidFill>
              <a:latin typeface="Lato" panose="020F0502020204030203" pitchFamily="34" charset="0"/>
              <a:ea typeface="Calibri" panose="020F0502020204030204" pitchFamily="34" charset="0"/>
              <a:cs typeface="Arial" panose="020B0604020202020204" pitchFamily="34" charset="0"/>
            </a:endParaRPr>
          </a:p>
        </p:txBody>
      </p:sp>
      <p:pic>
        <p:nvPicPr>
          <p:cNvPr id="6" name="Рисунок 5">
            <a:extLst>
              <a:ext uri="{FF2B5EF4-FFF2-40B4-BE49-F238E27FC236}">
                <a16:creationId xmlns="" xmlns:a16="http://schemas.microsoft.com/office/drawing/2014/main" id="{D87935E6-4545-41DD-AFC2-943F42EFABED}"/>
              </a:ext>
            </a:extLst>
          </p:cNvPr>
          <p:cNvPicPr>
            <a:picLocks noChangeAspect="1"/>
          </p:cNvPicPr>
          <p:nvPr/>
        </p:nvPicPr>
        <p:blipFill>
          <a:blip r:embed="rId2"/>
          <a:stretch>
            <a:fillRect/>
          </a:stretch>
        </p:blipFill>
        <p:spPr>
          <a:xfrm>
            <a:off x="385791" y="2866262"/>
            <a:ext cx="1394457" cy="1268902"/>
          </a:xfrm>
          <a:prstGeom prst="rect">
            <a:avLst/>
          </a:prstGeom>
        </p:spPr>
      </p:pic>
    </p:spTree>
    <p:extLst>
      <p:ext uri="{BB962C8B-B14F-4D97-AF65-F5344CB8AC3E}">
        <p14:creationId xmlns:p14="http://schemas.microsoft.com/office/powerpoint/2010/main" val="273682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69D27DB-BD77-A9E8-2585-FE0A69EE9C91}"/>
              </a:ext>
            </a:extLst>
          </p:cNvPr>
          <p:cNvSpPr txBox="1"/>
          <p:nvPr/>
        </p:nvSpPr>
        <p:spPr>
          <a:xfrm>
            <a:off x="1220317" y="1013355"/>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Варианты решений профсоюзного комитета</a:t>
            </a:r>
            <a:endParaRPr lang="ru-RU" b="1" dirty="0">
              <a:solidFill>
                <a:srgbClr val="009C95"/>
              </a:solidFill>
            </a:endParaRPr>
          </a:p>
        </p:txBody>
      </p:sp>
      <p:graphicFrame>
        <p:nvGraphicFramePr>
          <p:cNvPr id="2" name="Схема 1">
            <a:extLst>
              <a:ext uri="{FF2B5EF4-FFF2-40B4-BE49-F238E27FC236}">
                <a16:creationId xmlns="" xmlns:a16="http://schemas.microsoft.com/office/drawing/2014/main" id="{D6B74F80-A7E9-CB59-67CA-B5D517168768}"/>
              </a:ext>
            </a:extLst>
          </p:cNvPr>
          <p:cNvGraphicFramePr/>
          <p:nvPr>
            <p:extLst>
              <p:ext uri="{D42A27DB-BD31-4B8C-83A1-F6EECF244321}">
                <p14:modId xmlns:p14="http://schemas.microsoft.com/office/powerpoint/2010/main" val="439593198"/>
              </p:ext>
            </p:extLst>
          </p:nvPr>
        </p:nvGraphicFramePr>
        <p:xfrm>
          <a:off x="2163927" y="2054885"/>
          <a:ext cx="5732780" cy="321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937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280C6AF-0DBE-003B-15A1-3F6DF84D8169}"/>
              </a:ext>
            </a:extLst>
          </p:cNvPr>
          <p:cNvSpPr txBox="1"/>
          <p:nvPr/>
        </p:nvSpPr>
        <p:spPr>
          <a:xfrm>
            <a:off x="1220317" y="1013355"/>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Согласие с проектом локального нормативного акта </a:t>
            </a:r>
            <a:endParaRPr lang="ru-RU" b="1" dirty="0">
              <a:solidFill>
                <a:srgbClr val="009C95"/>
              </a:solidFill>
            </a:endParaRPr>
          </a:p>
        </p:txBody>
      </p:sp>
      <p:sp>
        <p:nvSpPr>
          <p:cNvPr id="4" name="TextBox 3">
            <a:extLst>
              <a:ext uri="{FF2B5EF4-FFF2-40B4-BE49-F238E27FC236}">
                <a16:creationId xmlns="" xmlns:a16="http://schemas.microsoft.com/office/drawing/2014/main" id="{7EBB229F-4D41-A62A-539A-D76652859364}"/>
              </a:ext>
            </a:extLst>
          </p:cNvPr>
          <p:cNvSpPr txBox="1"/>
          <p:nvPr/>
        </p:nvSpPr>
        <p:spPr>
          <a:xfrm>
            <a:off x="1220317" y="2039193"/>
            <a:ext cx="7363752" cy="738664"/>
          </a:xfrm>
          <a:prstGeom prst="rect">
            <a:avLst/>
          </a:prstGeom>
          <a:gradFill>
            <a:gsLst>
              <a:gs pos="200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При согласии профсоюзного комитета с положениями проекта локального нормативного акта работодателя </a:t>
            </a:r>
          </a:p>
          <a:p>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 xmlns:a16="http://schemas.microsoft.com/office/drawing/2014/main" id="{7DA40F54-4F01-46CA-E755-AE52C596A46A}"/>
              </a:ext>
            </a:extLst>
          </p:cNvPr>
          <p:cNvSpPr txBox="1"/>
          <p:nvPr/>
        </p:nvSpPr>
        <p:spPr>
          <a:xfrm>
            <a:off x="1220317" y="3577814"/>
            <a:ext cx="7363752" cy="738664"/>
          </a:xfrm>
          <a:prstGeom prst="rect">
            <a:avLst/>
          </a:prstGeom>
          <a:gradFill>
            <a:gsLst>
              <a:gs pos="2000">
                <a:srgbClr val="009C9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Руководитель принимает локальный нормативный акт, как правило, утверждая его приказом с указанием с какого времени он начинает действовать. </a:t>
            </a:r>
          </a:p>
          <a:p>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7" name="Стрелка: вниз 6">
            <a:extLst>
              <a:ext uri="{FF2B5EF4-FFF2-40B4-BE49-F238E27FC236}">
                <a16:creationId xmlns="" xmlns:a16="http://schemas.microsoft.com/office/drawing/2014/main" id="{BD69DB8F-A424-E648-A2B0-DDBDB93A6BB2}"/>
              </a:ext>
            </a:extLst>
          </p:cNvPr>
          <p:cNvSpPr/>
          <p:nvPr/>
        </p:nvSpPr>
        <p:spPr>
          <a:xfrm>
            <a:off x="4572652" y="2846675"/>
            <a:ext cx="614995" cy="738664"/>
          </a:xfrm>
          <a:prstGeom prst="downArrow">
            <a:avLst/>
          </a:prstGeom>
          <a:solidFill>
            <a:srgbClr val="009C95">
              <a:alpha val="7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 xmlns:a16="http://schemas.microsoft.com/office/drawing/2014/main" id="{255468C8-0952-88A1-071A-1B320BB931A0}"/>
              </a:ext>
            </a:extLst>
          </p:cNvPr>
          <p:cNvSpPr txBox="1"/>
          <p:nvPr/>
        </p:nvSpPr>
        <p:spPr>
          <a:xfrm>
            <a:off x="1220317" y="4657646"/>
            <a:ext cx="7363752" cy="954107"/>
          </a:xfrm>
          <a:prstGeom prst="rect">
            <a:avLst/>
          </a:prstGeom>
          <a:noFill/>
          <a:ln>
            <a:solidFill>
              <a:srgbClr val="C00000"/>
            </a:solidFill>
          </a:ln>
        </p:spPr>
        <p:txBody>
          <a:bodyPr wrap="square" rtlCol="0">
            <a:spAutoFit/>
          </a:bodyPr>
          <a:lstStyle/>
          <a:p>
            <a:pPr algn="ctr"/>
            <a:endParaRPr lang="ru-RU" sz="1400" dirty="0">
              <a:effectLst/>
              <a:latin typeface="Lato" panose="020F0502020204030203" pitchFamily="34" charset="0"/>
              <a:ea typeface="Calibri" panose="020F0502020204030204" pitchFamily="34" charset="0"/>
              <a:cs typeface="Arial" panose="020B0604020202020204" pitchFamily="34" charset="0"/>
            </a:endParaRPr>
          </a:p>
          <a:p>
            <a:pPr algn="ctr"/>
            <a:r>
              <a:rPr lang="ru-RU" sz="1400" dirty="0">
                <a:effectLst/>
                <a:latin typeface="Lato" panose="020F0502020204030203" pitchFamily="34" charset="0"/>
                <a:ea typeface="Calibri" panose="020F0502020204030204" pitchFamily="34" charset="0"/>
                <a:cs typeface="Arial" panose="020B0604020202020204" pitchFamily="34" charset="0"/>
              </a:rPr>
              <a:t>Исходя из статьи 22 Трудового кодекса РФ требование ознакомить сотрудника с локальным нормативным актом является обязанностью работодателя.</a:t>
            </a:r>
            <a:endParaRPr lang="ru-RU" sz="1400" dirty="0">
              <a:latin typeface="Lato" panose="020F0502020204030203" pitchFamily="34" charset="0"/>
              <a:ea typeface="Calibri" panose="020F0502020204030204" pitchFamily="34" charset="0"/>
              <a:cs typeface="Arial" panose="020B0604020202020204" pitchFamily="34" charset="0"/>
            </a:endParaRPr>
          </a:p>
          <a:p>
            <a:pPr algn="ctr"/>
            <a:r>
              <a:rPr lang="ru-RU" sz="1400" dirty="0">
                <a:effectLst/>
                <a:latin typeface="Lato" panose="020F0502020204030203" pitchFamily="34" charset="0"/>
                <a:ea typeface="Calibri" panose="020F0502020204030204" pitchFamily="34" charset="0"/>
                <a:cs typeface="Arial" panose="020B0604020202020204" pitchFamily="34" charset="0"/>
              </a:rPr>
              <a:t> </a:t>
            </a:r>
            <a:endParaRPr lang="ru-RU" sz="1400" dirty="0"/>
          </a:p>
        </p:txBody>
      </p:sp>
    </p:spTree>
    <p:extLst>
      <p:ext uri="{BB962C8B-B14F-4D97-AF65-F5344CB8AC3E}">
        <p14:creationId xmlns:p14="http://schemas.microsoft.com/office/powerpoint/2010/main" val="4116801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E75C348-E904-3D7A-CA25-1E7D13A7B7EF}"/>
              </a:ext>
            </a:extLst>
          </p:cNvPr>
          <p:cNvSpPr txBox="1"/>
          <p:nvPr/>
        </p:nvSpPr>
        <p:spPr>
          <a:xfrm>
            <a:off x="1213805" y="3119220"/>
            <a:ext cx="7371845" cy="1002262"/>
          </a:xfrm>
          <a:prstGeom prst="rect">
            <a:avLst/>
          </a:prstGeom>
          <a:gradFill>
            <a:gsLst>
              <a:gs pos="2000">
                <a:srgbClr val="009C95">
                  <a:alpha val="42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indent="342900" algn="just">
              <a:lnSpc>
                <a:spcPct val="107000"/>
              </a:lnSpc>
              <a:spcAft>
                <a:spcPts val="800"/>
              </a:spcAft>
            </a:pPr>
            <a:r>
              <a:rPr lang="ru-RU" sz="1400" dirty="0">
                <a:effectLst/>
                <a:latin typeface="Lato" panose="020F0502020204030203" pitchFamily="34" charset="0"/>
                <a:ea typeface="Calibri" panose="020F0502020204030204" pitchFamily="34" charset="0"/>
                <a:cs typeface="Arial" panose="020B0604020202020204" pitchFamily="34" charset="0"/>
              </a:rPr>
              <a:t>работодатель может согласиться с решением профкома, либо обязан в течение трех дней после получения мотивированного мнения провести дополнительные консультации с выборным профсоюзным органом в целях достижения взаимоприемлемого решения.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04D51CAE-F572-3F71-2ACC-14134A1F1457}"/>
              </a:ext>
            </a:extLst>
          </p:cNvPr>
          <p:cNvSpPr txBox="1"/>
          <p:nvPr/>
        </p:nvSpPr>
        <p:spPr>
          <a:xfrm>
            <a:off x="1960296" y="987882"/>
            <a:ext cx="5927416" cy="923330"/>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Несогласие или замечание по проекту локального нормативного акта </a:t>
            </a:r>
            <a:endParaRPr lang="ru-RU" b="1" dirty="0">
              <a:solidFill>
                <a:srgbClr val="009C95"/>
              </a:solidFill>
            </a:endParaRPr>
          </a:p>
        </p:txBody>
      </p:sp>
      <p:sp>
        <p:nvSpPr>
          <p:cNvPr id="7" name="TextBox 6">
            <a:extLst>
              <a:ext uri="{FF2B5EF4-FFF2-40B4-BE49-F238E27FC236}">
                <a16:creationId xmlns="" xmlns:a16="http://schemas.microsoft.com/office/drawing/2014/main" id="{F969ED7A-33C6-732D-CC97-55B287E652FD}"/>
              </a:ext>
            </a:extLst>
          </p:cNvPr>
          <p:cNvSpPr txBox="1"/>
          <p:nvPr/>
        </p:nvSpPr>
        <p:spPr>
          <a:xfrm>
            <a:off x="1238081" y="2050047"/>
            <a:ext cx="7371845" cy="523220"/>
          </a:xfrm>
          <a:prstGeom prst="rect">
            <a:avLst/>
          </a:prstGeom>
          <a:gradFill>
            <a:gsLst>
              <a:gs pos="2000">
                <a:srgbClr val="FF0000">
                  <a:alpha val="41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C00000"/>
            </a:solidFill>
          </a:ln>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Мотивированное мнение не содержит согласия или содержит предложения по его совершенствованию </a:t>
            </a:r>
          </a:p>
        </p:txBody>
      </p:sp>
      <p:sp>
        <p:nvSpPr>
          <p:cNvPr id="8" name="Стрелка: вниз 7">
            <a:extLst>
              <a:ext uri="{FF2B5EF4-FFF2-40B4-BE49-F238E27FC236}">
                <a16:creationId xmlns="" xmlns:a16="http://schemas.microsoft.com/office/drawing/2014/main" id="{85C50403-18F5-1668-719F-6EDB25D08AE4}"/>
              </a:ext>
            </a:extLst>
          </p:cNvPr>
          <p:cNvSpPr/>
          <p:nvPr/>
        </p:nvSpPr>
        <p:spPr>
          <a:xfrm>
            <a:off x="4814761" y="2573267"/>
            <a:ext cx="291313" cy="523220"/>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 xmlns:a16="http://schemas.microsoft.com/office/drawing/2014/main" id="{4F13596B-AC8E-5B83-86DA-AC8A03E77A05}"/>
              </a:ext>
            </a:extLst>
          </p:cNvPr>
          <p:cNvSpPr txBox="1"/>
          <p:nvPr/>
        </p:nvSpPr>
        <p:spPr>
          <a:xfrm>
            <a:off x="1238081" y="4499172"/>
            <a:ext cx="7784538" cy="738664"/>
          </a:xfrm>
          <a:prstGeom prst="rect">
            <a:avLst/>
          </a:prstGeom>
          <a:noFill/>
        </p:spPr>
        <p:txBody>
          <a:bodyPr wrap="square" rtlCol="0">
            <a:spAutoFit/>
          </a:bodyPr>
          <a:lstStyle/>
          <a:p>
            <a:r>
              <a:rPr lang="ru-RU" sz="1400" b="1" dirty="0">
                <a:solidFill>
                  <a:srgbClr val="C00000"/>
                </a:solidFill>
                <a:latin typeface="Lato" panose="020F0502020204030203" pitchFamily="34" charset="0"/>
                <a:ea typeface="Lato" panose="020F0502020204030203" pitchFamily="34" charset="0"/>
                <a:cs typeface="Lato" panose="020F0502020204030203" pitchFamily="34" charset="0"/>
              </a:rPr>
              <a:t>Обратите внимание:</a:t>
            </a:r>
          </a:p>
          <a:p>
            <a:pPr algn="ctr"/>
            <a:r>
              <a:rPr lang="ru-RU" sz="1400" dirty="0">
                <a:latin typeface="Lato" panose="020F0502020204030203" pitchFamily="34" charset="0"/>
                <a:ea typeface="Lato" panose="020F0502020204030203" pitchFamily="34" charset="0"/>
                <a:cs typeface="Lato" panose="020F0502020204030203" pitchFamily="34" charset="0"/>
              </a:rPr>
              <a:t>Инициатива о проведении дополнительных консультаций, в рамках статьи 372 Трудового кодекса Российский Федерации  исходит от работодателя</a:t>
            </a:r>
          </a:p>
        </p:txBody>
      </p:sp>
    </p:spTree>
    <p:extLst>
      <p:ext uri="{BB962C8B-B14F-4D97-AF65-F5344CB8AC3E}">
        <p14:creationId xmlns:p14="http://schemas.microsoft.com/office/powerpoint/2010/main" val="362010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6FA2731-BF7B-A8CD-BD35-37F2121F42EB}"/>
              </a:ext>
            </a:extLst>
          </p:cNvPr>
          <p:cNvSpPr txBox="1"/>
          <p:nvPr/>
        </p:nvSpPr>
        <p:spPr>
          <a:xfrm>
            <a:off x="1782271" y="974671"/>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Проведение дополнительных консультаций </a:t>
            </a:r>
            <a:endParaRPr lang="ru-RU" b="1" dirty="0">
              <a:solidFill>
                <a:srgbClr val="009C95"/>
              </a:solidFill>
            </a:endParaRPr>
          </a:p>
        </p:txBody>
      </p:sp>
      <p:sp>
        <p:nvSpPr>
          <p:cNvPr id="5" name="TextBox 4">
            <a:extLst>
              <a:ext uri="{FF2B5EF4-FFF2-40B4-BE49-F238E27FC236}">
                <a16:creationId xmlns="" xmlns:a16="http://schemas.microsoft.com/office/drawing/2014/main" id="{83011591-4AB6-477F-9753-C12EDE774740}"/>
              </a:ext>
            </a:extLst>
          </p:cNvPr>
          <p:cNvSpPr txBox="1"/>
          <p:nvPr/>
        </p:nvSpPr>
        <p:spPr>
          <a:xfrm>
            <a:off x="1610315" y="1799125"/>
            <a:ext cx="7396120" cy="738664"/>
          </a:xfrm>
          <a:prstGeom prst="rect">
            <a:avLst/>
          </a:prstGeom>
          <a:noFill/>
        </p:spPr>
        <p:txBody>
          <a:bodyPr wrap="square">
            <a:spAutoFit/>
          </a:bodyPr>
          <a:lstStyle/>
          <a:p>
            <a:r>
              <a:rPr lang="ru-RU" sz="1400" dirty="0">
                <a:effectLst/>
                <a:latin typeface="Lato" panose="020F0502020204030203" pitchFamily="34" charset="0"/>
                <a:ea typeface="Calibri" panose="020F0502020204030204" pitchFamily="34" charset="0"/>
                <a:cs typeface="Arial" panose="020B0604020202020204" pitchFamily="34" charset="0"/>
              </a:rPr>
              <a:t>Трудовой кодекс РФ не оговаривает каким образом проводятся дополнительные консультации, в связи с чем, стороны должны самостоятельно определить такой порядок</a:t>
            </a:r>
            <a:endParaRPr lang="ru-RU" sz="1400" dirty="0"/>
          </a:p>
        </p:txBody>
      </p:sp>
      <p:pic>
        <p:nvPicPr>
          <p:cNvPr id="6" name="Рисунок 5">
            <a:extLst>
              <a:ext uri="{FF2B5EF4-FFF2-40B4-BE49-F238E27FC236}">
                <a16:creationId xmlns="" xmlns:a16="http://schemas.microsoft.com/office/drawing/2014/main" id="{80775EAB-F94A-B1CD-35D2-EE159C678C76}"/>
              </a:ext>
            </a:extLst>
          </p:cNvPr>
          <p:cNvPicPr>
            <a:picLocks noChangeAspect="1"/>
          </p:cNvPicPr>
          <p:nvPr/>
        </p:nvPicPr>
        <p:blipFill>
          <a:blip r:embed="rId3"/>
          <a:stretch>
            <a:fillRect/>
          </a:stretch>
        </p:blipFill>
        <p:spPr>
          <a:xfrm>
            <a:off x="847037" y="1775529"/>
            <a:ext cx="763277" cy="694553"/>
          </a:xfrm>
          <a:prstGeom prst="rect">
            <a:avLst/>
          </a:prstGeom>
        </p:spPr>
      </p:pic>
      <p:sp>
        <p:nvSpPr>
          <p:cNvPr id="7" name="TextBox 6">
            <a:extLst>
              <a:ext uri="{FF2B5EF4-FFF2-40B4-BE49-F238E27FC236}">
                <a16:creationId xmlns="" xmlns:a16="http://schemas.microsoft.com/office/drawing/2014/main" id="{8F62204E-11C6-95FE-B09B-9990FC930F01}"/>
              </a:ext>
            </a:extLst>
          </p:cNvPr>
          <p:cNvSpPr txBox="1"/>
          <p:nvPr/>
        </p:nvSpPr>
        <p:spPr>
          <a:xfrm>
            <a:off x="760651" y="2636599"/>
            <a:ext cx="5170811" cy="307777"/>
          </a:xfrm>
          <a:prstGeom prst="rect">
            <a:avLst/>
          </a:prstGeom>
          <a:noFill/>
        </p:spPr>
        <p:txBody>
          <a:bodyPr wrap="square" rtlCol="0">
            <a:spAutoFit/>
          </a:bodyPr>
          <a:lstStyle/>
          <a:p>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Результат дополнительных консультаций:  </a:t>
            </a:r>
          </a:p>
        </p:txBody>
      </p:sp>
      <p:sp>
        <p:nvSpPr>
          <p:cNvPr id="8" name="TextBox 7">
            <a:extLst>
              <a:ext uri="{FF2B5EF4-FFF2-40B4-BE49-F238E27FC236}">
                <a16:creationId xmlns="" xmlns:a16="http://schemas.microsoft.com/office/drawing/2014/main" id="{AC44D7C5-278F-7C38-662C-0354224A254F}"/>
              </a:ext>
            </a:extLst>
          </p:cNvPr>
          <p:cNvSpPr txBox="1"/>
          <p:nvPr/>
        </p:nvSpPr>
        <p:spPr>
          <a:xfrm>
            <a:off x="847037" y="3074973"/>
            <a:ext cx="5084425" cy="2246769"/>
          </a:xfrm>
          <a:prstGeom prst="rect">
            <a:avLst/>
          </a:prstGeom>
          <a:noFill/>
        </p:spPr>
        <p:txBody>
          <a:bodyPr wrap="square" rtlCol="0">
            <a:spAutoFit/>
          </a:bodyPr>
          <a:lstStyle/>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Согласие работодателя с предложением профкома </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Нахождение компромисса между сторонами </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Согласие профкома с мнением работодателя (полностью или в части)</a:t>
            </a:r>
          </a:p>
          <a:p>
            <a:pPr marL="285750" indent="-285750">
              <a:buFont typeface="Wingdings" panose="05000000000000000000" pitchFamily="2" charset="2"/>
              <a:buChar char="q"/>
            </a:pPr>
            <a:r>
              <a:rPr lang="ru-RU" sz="1400" dirty="0">
                <a:latin typeface="Lato" panose="020F0502020204030203" pitchFamily="34" charset="0"/>
                <a:ea typeface="Lato" panose="020F0502020204030203" pitchFamily="34" charset="0"/>
                <a:cs typeface="Lato" panose="020F0502020204030203" pitchFamily="34" charset="0"/>
              </a:rPr>
              <a:t>Недостижение согласия </a:t>
            </a:r>
          </a:p>
          <a:p>
            <a:endParaRPr lang="ru-RU" sz="1400" dirty="0">
              <a:latin typeface="Lato" panose="020F0502020204030203" pitchFamily="34" charset="0"/>
              <a:ea typeface="Lato" panose="020F0502020204030203" pitchFamily="34" charset="0"/>
              <a:cs typeface="Lato" panose="020F0502020204030203" pitchFamily="34" charset="0"/>
            </a:endParaRPr>
          </a:p>
          <a:p>
            <a:pPr algn="ctr"/>
            <a:r>
              <a:rPr lang="ru-RU" sz="1400" dirty="0">
                <a:latin typeface="Lato" panose="020F0502020204030203" pitchFamily="34" charset="0"/>
                <a:ea typeface="Lato" panose="020F0502020204030203" pitchFamily="34" charset="0"/>
                <a:cs typeface="Lato" panose="020F0502020204030203" pitchFamily="34" charset="0"/>
              </a:rPr>
              <a:t>При недостижении согласия в ходе переговоров по проекту составляется протокол разногласий, в котором отражаются позиции сторон. </a:t>
            </a:r>
          </a:p>
          <a:p>
            <a:pPr algn="ctr"/>
            <a:r>
              <a:rPr lang="ru-RU" sz="1400" dirty="0">
                <a:latin typeface="Lato" panose="020F0502020204030203" pitchFamily="34" charset="0"/>
                <a:ea typeface="Lato" panose="020F0502020204030203" pitchFamily="34" charset="0"/>
                <a:cs typeface="Lato" panose="020F0502020204030203" pitchFamily="34" charset="0"/>
              </a:rPr>
              <a:t>Протокол подписывается обеими сторонами. </a:t>
            </a:r>
          </a:p>
        </p:txBody>
      </p:sp>
      <p:graphicFrame>
        <p:nvGraphicFramePr>
          <p:cNvPr id="11" name="Объект 10">
            <a:extLst>
              <a:ext uri="{FF2B5EF4-FFF2-40B4-BE49-F238E27FC236}">
                <a16:creationId xmlns="" xmlns:a16="http://schemas.microsoft.com/office/drawing/2014/main" id="{AC7F16E8-C678-3FBD-6673-4C6AD280067D}"/>
              </a:ext>
            </a:extLst>
          </p:cNvPr>
          <p:cNvGraphicFramePr>
            <a:graphicFrameLocks noChangeAspect="1"/>
          </p:cNvGraphicFramePr>
          <p:nvPr>
            <p:extLst>
              <p:ext uri="{D42A27DB-BD31-4B8C-83A1-F6EECF244321}">
                <p14:modId xmlns:p14="http://schemas.microsoft.com/office/powerpoint/2010/main" val="3935640914"/>
              </p:ext>
            </p:extLst>
          </p:nvPr>
        </p:nvGraphicFramePr>
        <p:xfrm>
          <a:off x="5780994" y="2501794"/>
          <a:ext cx="3857385" cy="3017510"/>
        </p:xfrm>
        <a:graphic>
          <a:graphicData uri="http://schemas.openxmlformats.org/presentationml/2006/ole">
            <mc:AlternateContent xmlns:mc="http://schemas.openxmlformats.org/markup-compatibility/2006">
              <mc:Choice xmlns:v="urn:schemas-microsoft-com:vml" Requires="v">
                <p:oleObj spid="_x0000_s1028" name="Document" r:id="rId4" imgW="6284614" imgH="4916068" progId="Word.Document.12">
                  <p:embed/>
                </p:oleObj>
              </mc:Choice>
              <mc:Fallback>
                <p:oleObj name="Document" r:id="rId4" imgW="6284614" imgH="4916068" progId="Word.Document.12">
                  <p:embed/>
                  <p:pic>
                    <p:nvPicPr>
                      <p:cNvPr id="2" name="Объект 1">
                        <a:extLst>
                          <a:ext uri="{FF2B5EF4-FFF2-40B4-BE49-F238E27FC236}">
                            <a16:creationId xmlns="" xmlns:a16="http://schemas.microsoft.com/office/drawing/2014/main" id="{A2299B45-7C3A-E2A3-F226-9E0DDAA90827}"/>
                          </a:ext>
                        </a:extLst>
                      </p:cNvPr>
                      <p:cNvPicPr/>
                      <p:nvPr/>
                    </p:nvPicPr>
                    <p:blipFill>
                      <a:blip r:embed="rId5"/>
                      <a:stretch>
                        <a:fillRect/>
                      </a:stretch>
                    </p:blipFill>
                    <p:spPr>
                      <a:xfrm>
                        <a:off x="5780994" y="2501794"/>
                        <a:ext cx="3857385" cy="3017510"/>
                      </a:xfrm>
                      <a:prstGeom prst="rect">
                        <a:avLst/>
                      </a:prstGeom>
                    </p:spPr>
                  </p:pic>
                </p:oleObj>
              </mc:Fallback>
            </mc:AlternateContent>
          </a:graphicData>
        </a:graphic>
      </p:graphicFrame>
    </p:spTree>
    <p:extLst>
      <p:ext uri="{BB962C8B-B14F-4D97-AF65-F5344CB8AC3E}">
        <p14:creationId xmlns:p14="http://schemas.microsoft.com/office/powerpoint/2010/main" val="299567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8665F9D-DF49-EE02-68D8-CCAFA63EEEB2}"/>
              </a:ext>
            </a:extLst>
          </p:cNvPr>
          <p:cNvSpPr txBox="1"/>
          <p:nvPr/>
        </p:nvSpPr>
        <p:spPr>
          <a:xfrm>
            <a:off x="1782271" y="974671"/>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a:t>
            </a:r>
          </a:p>
          <a:p>
            <a:pPr algn="ctr"/>
            <a:r>
              <a:rPr lang="ru-RU" b="1" dirty="0">
                <a:solidFill>
                  <a:srgbClr val="009999"/>
                </a:solidFill>
                <a:latin typeface="Lato" panose="020F0502020204030203" pitchFamily="34" charset="0"/>
                <a:cs typeface="Arial" panose="020B0604020202020204" pitchFamily="34" charset="0"/>
              </a:rPr>
              <a:t> Проведение дополнительных консультаций </a:t>
            </a:r>
            <a:endParaRPr lang="ru-RU" b="1" dirty="0">
              <a:solidFill>
                <a:srgbClr val="009C95"/>
              </a:solidFill>
            </a:endParaRPr>
          </a:p>
        </p:txBody>
      </p:sp>
      <p:sp>
        <p:nvSpPr>
          <p:cNvPr id="4" name="TextBox 3">
            <a:extLst>
              <a:ext uri="{FF2B5EF4-FFF2-40B4-BE49-F238E27FC236}">
                <a16:creationId xmlns="" xmlns:a16="http://schemas.microsoft.com/office/drawing/2014/main" id="{189D75DC-5C03-4A60-194D-F470292B6695}"/>
              </a:ext>
            </a:extLst>
          </p:cNvPr>
          <p:cNvSpPr txBox="1"/>
          <p:nvPr/>
        </p:nvSpPr>
        <p:spPr>
          <a:xfrm>
            <a:off x="1476602" y="1857154"/>
            <a:ext cx="6989135" cy="523220"/>
          </a:xfrm>
          <a:prstGeom prst="rect">
            <a:avLst/>
          </a:prstGeom>
          <a:gradFill>
            <a:gsLst>
              <a:gs pos="2000">
                <a:srgbClr val="009C95">
                  <a:alpha val="42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После проведения процедуры переговоров и подписания протокола разногласия</a:t>
            </a:r>
          </a:p>
          <a:p>
            <a:pPr algn="ctr"/>
            <a:r>
              <a:rPr lang="ru-RU" sz="1400" dirty="0">
                <a:latin typeface="Lato" panose="020F0502020204030203" pitchFamily="34" charset="0"/>
                <a:ea typeface="Lato" panose="020F0502020204030203" pitchFamily="34" charset="0"/>
                <a:cs typeface="Lato" panose="020F0502020204030203" pitchFamily="34" charset="0"/>
              </a:rPr>
              <a:t>  </a:t>
            </a:r>
          </a:p>
        </p:txBody>
      </p:sp>
      <p:sp>
        <p:nvSpPr>
          <p:cNvPr id="9" name="TextBox 8">
            <a:extLst>
              <a:ext uri="{FF2B5EF4-FFF2-40B4-BE49-F238E27FC236}">
                <a16:creationId xmlns="" xmlns:a16="http://schemas.microsoft.com/office/drawing/2014/main" id="{D4A70305-21CA-43EC-5C4D-3A686AF2F9A5}"/>
              </a:ext>
            </a:extLst>
          </p:cNvPr>
          <p:cNvSpPr txBox="1"/>
          <p:nvPr/>
        </p:nvSpPr>
        <p:spPr>
          <a:xfrm>
            <a:off x="946769" y="3040893"/>
            <a:ext cx="2953593" cy="1169551"/>
          </a:xfrm>
          <a:prstGeom prst="rect">
            <a:avLst/>
          </a:prstGeom>
          <a:pattFill prst="pct50">
            <a:fgClr>
              <a:srgbClr val="FFFFFF"/>
            </a:fgClr>
            <a:bgClr>
              <a:schemeClr val="bg1"/>
            </a:bgClr>
          </a:pattFill>
        </p:spPr>
        <p:txBody>
          <a:bodyPr wrap="square" rtlCol="0">
            <a:spAutoFit/>
          </a:bodyPr>
          <a:lstStyle/>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Работодатель:</a:t>
            </a:r>
          </a:p>
          <a:p>
            <a:pPr algn="ctr"/>
            <a:r>
              <a:rPr lang="ru-RU" sz="1400" dirty="0">
                <a:latin typeface="Lato" panose="020F0502020204030203" pitchFamily="34" charset="0"/>
                <a:ea typeface="Lato" panose="020F0502020204030203" pitchFamily="34" charset="0"/>
                <a:cs typeface="Lato" panose="020F0502020204030203" pitchFamily="34" charset="0"/>
              </a:rPr>
              <a:t>имеет право принять локальный нормативный акт</a:t>
            </a: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 xmlns:a16="http://schemas.microsoft.com/office/drawing/2014/main" id="{AACEC415-30AA-A694-4AFC-0C557E346136}"/>
              </a:ext>
            </a:extLst>
          </p:cNvPr>
          <p:cNvSpPr txBox="1"/>
          <p:nvPr/>
        </p:nvSpPr>
        <p:spPr>
          <a:xfrm>
            <a:off x="6126264" y="2950576"/>
            <a:ext cx="2953593" cy="1169551"/>
          </a:xfrm>
          <a:prstGeom prst="rect">
            <a:avLst/>
          </a:prstGeom>
          <a:pattFill prst="pct50">
            <a:fgClr>
              <a:srgbClr val="FFFFFF"/>
            </a:fgClr>
            <a:bgClr>
              <a:schemeClr val="bg1"/>
            </a:bgClr>
          </a:pattFill>
        </p:spPr>
        <p:txBody>
          <a:bodyPr wrap="square" rtlCol="0">
            <a:spAutoFit/>
          </a:bodyPr>
          <a:lstStyle/>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Первичная профсоюзная организация:</a:t>
            </a:r>
          </a:p>
          <a:p>
            <a:pPr algn="ctr"/>
            <a:r>
              <a:rPr lang="ru-RU" sz="1400" dirty="0">
                <a:latin typeface="Lato" panose="020F0502020204030203" pitchFamily="34" charset="0"/>
                <a:ea typeface="Lato" panose="020F0502020204030203" pitchFamily="34" charset="0"/>
                <a:cs typeface="Lato" panose="020F0502020204030203" pitchFamily="34" charset="0"/>
              </a:rPr>
              <a:t>обжаловать локальный акт в ГИТ или суд</a:t>
            </a:r>
          </a:p>
          <a:p>
            <a:pPr algn="ctr"/>
            <a:endParaRPr lang="ru-RU" sz="1400" dirty="0">
              <a:latin typeface="Lato" panose="020F0502020204030203" pitchFamily="34" charset="0"/>
              <a:ea typeface="Lato" panose="020F0502020204030203" pitchFamily="34" charset="0"/>
              <a:cs typeface="Lato" panose="020F0502020204030203" pitchFamily="34" charset="0"/>
            </a:endParaRPr>
          </a:p>
        </p:txBody>
      </p:sp>
      <p:cxnSp>
        <p:nvCxnSpPr>
          <p:cNvPr id="13" name="Прямая со стрелкой 12">
            <a:extLst>
              <a:ext uri="{FF2B5EF4-FFF2-40B4-BE49-F238E27FC236}">
                <a16:creationId xmlns="" xmlns:a16="http://schemas.microsoft.com/office/drawing/2014/main" id="{62E17E16-28D5-7F6A-2CC0-47D91BBC95A5}"/>
              </a:ext>
            </a:extLst>
          </p:cNvPr>
          <p:cNvCxnSpPr/>
          <p:nvPr/>
        </p:nvCxnSpPr>
        <p:spPr>
          <a:xfrm>
            <a:off x="5696793" y="2252910"/>
            <a:ext cx="1011504" cy="660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 xmlns:a16="http://schemas.microsoft.com/office/drawing/2014/main" id="{7DF05EAC-51B8-7185-AEE2-88F6850D68BD}"/>
              </a:ext>
            </a:extLst>
          </p:cNvPr>
          <p:cNvCxnSpPr/>
          <p:nvPr/>
        </p:nvCxnSpPr>
        <p:spPr>
          <a:xfrm flipH="1">
            <a:off x="2629912" y="2380374"/>
            <a:ext cx="1383738" cy="660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 xmlns:a16="http://schemas.microsoft.com/office/drawing/2014/main" id="{92DC1D20-6483-A9C5-A37B-4D24354D8A09}"/>
              </a:ext>
            </a:extLst>
          </p:cNvPr>
          <p:cNvCxnSpPr>
            <a:cxnSpLocks/>
          </p:cNvCxnSpPr>
          <p:nvPr/>
        </p:nvCxnSpPr>
        <p:spPr>
          <a:xfrm>
            <a:off x="7709687" y="4120127"/>
            <a:ext cx="0" cy="499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4B047120-C212-9188-1BBE-1AB9191B0301}"/>
              </a:ext>
            </a:extLst>
          </p:cNvPr>
          <p:cNvSpPr txBox="1"/>
          <p:nvPr/>
        </p:nvSpPr>
        <p:spPr>
          <a:xfrm>
            <a:off x="6287726" y="4720950"/>
            <a:ext cx="2630667" cy="954107"/>
          </a:xfrm>
          <a:prstGeom prst="rect">
            <a:avLst/>
          </a:prstGeom>
          <a:pattFill prst="pct50">
            <a:fgClr>
              <a:srgbClr val="FFFFFF"/>
            </a:fgClr>
            <a:bgClr>
              <a:schemeClr val="bg1"/>
            </a:bgClr>
          </a:patt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Начать процедуру коллективного трудового спора (глава 61 Трудового кодекса РФ) </a:t>
            </a:r>
          </a:p>
        </p:txBody>
      </p:sp>
      <p:sp>
        <p:nvSpPr>
          <p:cNvPr id="6" name="TextBox 5">
            <a:extLst>
              <a:ext uri="{FF2B5EF4-FFF2-40B4-BE49-F238E27FC236}">
                <a16:creationId xmlns="" xmlns:a16="http://schemas.microsoft.com/office/drawing/2014/main" id="{185565EE-7A1D-D7F7-ED56-622FC777C80B}"/>
              </a:ext>
            </a:extLst>
          </p:cNvPr>
          <p:cNvSpPr txBox="1"/>
          <p:nvPr/>
        </p:nvSpPr>
        <p:spPr>
          <a:xfrm>
            <a:off x="1435224" y="4505506"/>
            <a:ext cx="4261569" cy="1169551"/>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Трудовой кодекс РФ (ч.5. ст.372) определяет процедуру рассмотрения жалобы ГИТ, поданной профсоюзной организацией. Проверка должна быть проведена в течение месяца со дня получения жалобы.</a:t>
            </a:r>
          </a:p>
        </p:txBody>
      </p:sp>
    </p:spTree>
    <p:extLst>
      <p:ext uri="{BB962C8B-B14F-4D97-AF65-F5344CB8AC3E}">
        <p14:creationId xmlns:p14="http://schemas.microsoft.com/office/powerpoint/2010/main" val="91962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 xmlns:a16="http://schemas.microsoft.com/office/drawing/2014/main" id="{2933F379-3FB0-A0DD-FB98-1C6C220D0379}"/>
              </a:ext>
            </a:extLst>
          </p:cNvPr>
          <p:cNvSpPr txBox="1"/>
          <p:nvPr/>
        </p:nvSpPr>
        <p:spPr>
          <a:xfrm>
            <a:off x="782664" y="2563208"/>
            <a:ext cx="8934773" cy="2308324"/>
          </a:xfrm>
          <a:prstGeom prst="rect">
            <a:avLst/>
          </a:prstGeom>
          <a:noFill/>
        </p:spPr>
        <p:txBody>
          <a:bodyPr wrap="square" rtlCol="0">
            <a:spAutoFit/>
          </a:bodyPr>
          <a:lstStyle/>
          <a:p>
            <a:pPr algn="ctr"/>
            <a:r>
              <a:rPr lang="ru-RU" dirty="0"/>
              <a:t>	</a:t>
            </a:r>
            <a:r>
              <a:rPr lang="ru-RU" dirty="0">
                <a:solidFill>
                  <a:srgbClr val="009999"/>
                </a:solidFill>
              </a:rPr>
              <a:t>Практическая часть Методического пособия (глава </a:t>
            </a:r>
            <a:r>
              <a:rPr lang="en-US" dirty="0">
                <a:solidFill>
                  <a:srgbClr val="009999"/>
                </a:solidFill>
              </a:rPr>
              <a:t>III) </a:t>
            </a:r>
            <a:r>
              <a:rPr lang="ru-RU" dirty="0">
                <a:solidFill>
                  <a:srgbClr val="009999"/>
                </a:solidFill>
              </a:rPr>
              <a:t>содержит образцы составления мотивированного мнения на примерах некоторых локальных нормативных актов. </a:t>
            </a:r>
          </a:p>
          <a:p>
            <a:pPr algn="ctr"/>
            <a:endParaRPr lang="ru-RU" dirty="0">
              <a:solidFill>
                <a:srgbClr val="009999"/>
              </a:solidFill>
            </a:endParaRPr>
          </a:p>
          <a:p>
            <a:pPr algn="ctr"/>
            <a:r>
              <a:rPr lang="ru-RU" dirty="0">
                <a:solidFill>
                  <a:srgbClr val="009999"/>
                </a:solidFill>
              </a:rPr>
              <a:t>	Для удобства поиска случаев, предусмотренных Трудовым кодексом РФ, в качестве обязательных для запроса работодателем мотивированного мнения у профсоюзной организации, они сведены в таблице и находятся в главе </a:t>
            </a:r>
            <a:r>
              <a:rPr lang="en-US" dirty="0">
                <a:solidFill>
                  <a:srgbClr val="009999"/>
                </a:solidFill>
              </a:rPr>
              <a:t>I </a:t>
            </a:r>
            <a:r>
              <a:rPr lang="ru-RU" dirty="0">
                <a:solidFill>
                  <a:srgbClr val="009999"/>
                </a:solidFill>
              </a:rPr>
              <a:t>Методического пособия.  </a:t>
            </a:r>
          </a:p>
        </p:txBody>
      </p:sp>
      <p:sp>
        <p:nvSpPr>
          <p:cNvPr id="22" name="TextBox 21">
            <a:extLst>
              <a:ext uri="{FF2B5EF4-FFF2-40B4-BE49-F238E27FC236}">
                <a16:creationId xmlns="" xmlns:a16="http://schemas.microsoft.com/office/drawing/2014/main" id="{FAA2BFAF-4F15-181A-3208-BE27D0125AB1}"/>
              </a:ext>
            </a:extLst>
          </p:cNvPr>
          <p:cNvSpPr txBox="1"/>
          <p:nvPr/>
        </p:nvSpPr>
        <p:spPr>
          <a:xfrm>
            <a:off x="2235424" y="1209340"/>
            <a:ext cx="5927416" cy="646331"/>
          </a:xfrm>
          <a:prstGeom prst="rect">
            <a:avLst/>
          </a:prstGeom>
          <a:noFill/>
        </p:spPr>
        <p:txBody>
          <a:bodyPr wrap="square">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Дополнительная информация по Методическому пособию</a:t>
            </a:r>
            <a:endParaRPr lang="ru-RU" b="1" dirty="0">
              <a:solidFill>
                <a:srgbClr val="009C95"/>
              </a:solidFill>
            </a:endParaRPr>
          </a:p>
        </p:txBody>
      </p:sp>
    </p:spTree>
    <p:extLst>
      <p:ext uri="{BB962C8B-B14F-4D97-AF65-F5344CB8AC3E}">
        <p14:creationId xmlns:p14="http://schemas.microsoft.com/office/powerpoint/2010/main" val="325618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235815" y="804128"/>
            <a:ext cx="7620000" cy="646331"/>
          </a:xfrm>
          <a:prstGeom prst="rect">
            <a:avLst/>
          </a:prstGeom>
          <a:noFill/>
        </p:spPr>
        <p:txBody>
          <a:bodyPr wrap="square" rtlCol="0">
            <a:spAutoFit/>
          </a:bodyPr>
          <a:lstStyle/>
          <a:p>
            <a:pPr algn="ctr"/>
            <a:r>
              <a:rPr lang="ru-RU" b="1" dirty="0">
                <a:solidFill>
                  <a:srgbClr val="009C95"/>
                </a:solidFill>
              </a:rPr>
              <a:t>Обязательность учета мотивированного мнения и его актуальность в настоящее время</a:t>
            </a:r>
          </a:p>
        </p:txBody>
      </p:sp>
      <p:sp>
        <p:nvSpPr>
          <p:cNvPr id="3" name="TextBox 2">
            <a:extLst>
              <a:ext uri="{FF2B5EF4-FFF2-40B4-BE49-F238E27FC236}">
                <a16:creationId xmlns="" xmlns:a16="http://schemas.microsoft.com/office/drawing/2014/main" id="{747CBB97-1263-B064-4E3D-08DEECE85F53}"/>
              </a:ext>
            </a:extLst>
          </p:cNvPr>
          <p:cNvSpPr txBox="1"/>
          <p:nvPr/>
        </p:nvSpPr>
        <p:spPr>
          <a:xfrm>
            <a:off x="3246895" y="1450459"/>
            <a:ext cx="7079363" cy="4585871"/>
          </a:xfrm>
          <a:prstGeom prst="rect">
            <a:avLst/>
          </a:prstGeom>
          <a:noFill/>
        </p:spPr>
        <p:txBody>
          <a:bodyPr wrap="square" rtlCol="0">
            <a:spAutoFit/>
          </a:bodyPr>
          <a:lstStyle/>
          <a:p>
            <a:pPr algn="just"/>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На основании статьи 5 Трудового кодекса Российской Федерации, трудовые отношения и иные непосредственно связанные с ними отношения регулируются не только трудовым законодательством и иными нормативными правовыми актами, содержащими нормы трудового права, но и коллективными договорами, соглашениями и локальными нормативными актами. В этой связи, локальные нормативные акты в сфере трудовых отношений являются частью системы трудового законодательства.</a:t>
            </a:r>
          </a:p>
          <a:p>
            <a:pPr algn="just"/>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В соответствии с Трудовым кодексом Российской Федерации Работодатель имеет право принятия локальных нормативных актов в прямой взаимосвязи с обязанностью их соблюдения.  Однако полномочия работодателя по принятию локальных нормативных актов ограничены рядом статей Трудового кодекса Российской Федерации. Ограничения связаны с необходимостью соблюдения процедуры учета мотивированного мнения первичной профсоюзной организации в случаях, предусмотренных Трудовым кодексом Российской Федерации. </a:t>
            </a:r>
          </a:p>
          <a:p>
            <a:pPr algn="just"/>
            <a:r>
              <a:rPr lang="ru-RU"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Дача мотивированного мнения первичной профсоюзной организацией является одной из основных форм развития социального партнерства на локальном уровне, важным элементом в защите трудовых прав  и служит огромным мотивационным фактором как для сохранения, так и для привлечения  в Профсоюз работников здравоохранения  Российской Федерации. </a:t>
            </a:r>
          </a:p>
        </p:txBody>
      </p:sp>
      <p:pic>
        <p:nvPicPr>
          <p:cNvPr id="5" name="Рисунок 4">
            <a:extLst>
              <a:ext uri="{FF2B5EF4-FFF2-40B4-BE49-F238E27FC236}">
                <a16:creationId xmlns="" xmlns:a16="http://schemas.microsoft.com/office/drawing/2014/main" id="{483EA752-D24F-C7FC-AB25-FF45120D2268}"/>
              </a:ext>
            </a:extLst>
          </p:cNvPr>
          <p:cNvPicPr>
            <a:picLocks noChangeAspect="1"/>
          </p:cNvPicPr>
          <p:nvPr/>
        </p:nvPicPr>
        <p:blipFill>
          <a:blip r:embed="rId2"/>
          <a:stretch>
            <a:fillRect/>
          </a:stretch>
        </p:blipFill>
        <p:spPr>
          <a:xfrm>
            <a:off x="164076" y="1728061"/>
            <a:ext cx="2965677" cy="3548266"/>
          </a:xfrm>
          <a:prstGeom prst="rect">
            <a:avLst/>
          </a:prstGeom>
        </p:spPr>
      </p:pic>
    </p:spTree>
    <p:extLst>
      <p:ext uri="{BB962C8B-B14F-4D97-AF65-F5344CB8AC3E}">
        <p14:creationId xmlns:p14="http://schemas.microsoft.com/office/powerpoint/2010/main" val="3130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C9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1EFBF5A-85DB-EED7-307F-71D94AF9B5DF}"/>
              </a:ext>
            </a:extLst>
          </p:cNvPr>
          <p:cNvSpPr txBox="1"/>
          <p:nvPr/>
        </p:nvSpPr>
        <p:spPr>
          <a:xfrm>
            <a:off x="1220317" y="1013355"/>
            <a:ext cx="7620000" cy="369332"/>
          </a:xfrm>
          <a:prstGeom prst="rect">
            <a:avLst/>
          </a:prstGeom>
          <a:noFill/>
        </p:spPr>
        <p:txBody>
          <a:bodyPr wrap="square" rtlCol="0">
            <a:spAutoFit/>
          </a:bodyPr>
          <a:lstStyle/>
          <a:p>
            <a:pPr algn="ctr"/>
            <a:r>
              <a:rPr lang="ru-RU" b="1" dirty="0">
                <a:solidFill>
                  <a:srgbClr val="009C95"/>
                </a:solidFill>
              </a:rPr>
              <a:t>Что такое мотивированное мнение </a:t>
            </a:r>
          </a:p>
        </p:txBody>
      </p:sp>
      <p:sp>
        <p:nvSpPr>
          <p:cNvPr id="8" name="TextBox 7">
            <a:extLst>
              <a:ext uri="{FF2B5EF4-FFF2-40B4-BE49-F238E27FC236}">
                <a16:creationId xmlns="" xmlns:a16="http://schemas.microsoft.com/office/drawing/2014/main" id="{86AC940E-EBF4-AA92-DC6E-A8B39F8C374F}"/>
              </a:ext>
            </a:extLst>
          </p:cNvPr>
          <p:cNvSpPr txBox="1"/>
          <p:nvPr/>
        </p:nvSpPr>
        <p:spPr>
          <a:xfrm>
            <a:off x="1220317" y="1448473"/>
            <a:ext cx="8012695" cy="4001095"/>
          </a:xfrm>
          <a:prstGeom prst="rect">
            <a:avLst/>
          </a:prstGeom>
          <a:noFill/>
        </p:spPr>
        <p:txBody>
          <a:bodyPr wrap="square" rtlCol="0">
            <a:spAutoFit/>
          </a:bodyPr>
          <a:lstStyle/>
          <a:p>
            <a:pPr algn="ctr"/>
            <a:r>
              <a:rPr lang="ru-RU" sz="1400" b="1" kern="1200" dirty="0">
                <a:effectLst/>
                <a:latin typeface="Lato" panose="020F0502020204030203" pitchFamily="34" charset="0"/>
                <a:ea typeface="Lato" panose="020F0502020204030203" pitchFamily="34" charset="0"/>
                <a:cs typeface="Lato" panose="020F0502020204030203" pitchFamily="34" charset="0"/>
              </a:rPr>
              <a:t>Трудовой кодекс Российской Федерации не раскрывает понятия «мотивированное мнение», но, несмотря на это, широко использует данный термин в правоприменительной практике</a:t>
            </a: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b="1"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 xmlns:a16="http://schemas.microsoft.com/office/drawing/2014/main" id="{AF2A9BE0-2F24-17F4-EAFF-C2680FF5E868}"/>
              </a:ext>
            </a:extLst>
          </p:cNvPr>
          <p:cNvSpPr/>
          <p:nvPr/>
        </p:nvSpPr>
        <p:spPr>
          <a:xfrm>
            <a:off x="1396037" y="4684610"/>
            <a:ext cx="7836975" cy="764958"/>
          </a:xfrm>
          <a:prstGeom prst="roundRect">
            <a:avLst/>
          </a:prstGeom>
          <a:gradFill>
            <a:gsLst>
              <a:gs pos="2000">
                <a:srgbClr val="009C95">
                  <a:alpha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Мотивированное мнение – это обоснованное мнение профкома, выработанное на основе норм трудового законодательства Российской Федерации</a:t>
            </a:r>
          </a:p>
        </p:txBody>
      </p:sp>
      <p:sp>
        <p:nvSpPr>
          <p:cNvPr id="18" name="Прямоугольник: скругленные углы 17">
            <a:extLst>
              <a:ext uri="{FF2B5EF4-FFF2-40B4-BE49-F238E27FC236}">
                <a16:creationId xmlns="" xmlns:a16="http://schemas.microsoft.com/office/drawing/2014/main" id="{459BFEF7-328D-977F-BEAF-C2009BEA073C}"/>
              </a:ext>
            </a:extLst>
          </p:cNvPr>
          <p:cNvSpPr/>
          <p:nvPr/>
        </p:nvSpPr>
        <p:spPr>
          <a:xfrm>
            <a:off x="1276120" y="2450301"/>
            <a:ext cx="7836975" cy="1532709"/>
          </a:xfrm>
          <a:prstGeom prst="roundRect">
            <a:avLst/>
          </a:prstGeom>
          <a:gradFill>
            <a:gsLst>
              <a:gs pos="2000">
                <a:srgbClr val="009C95">
                  <a:alpha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В целях единообразной практики при рассмотрении трудовых споров в судебных инстанциях Верховный суд Российской Федерации, в пп. «в» п. 23 Постановления Пленума Верховного суда Российской Федерации № 2 от 17.03.2004 года «О применении судами Российской Федерации Трудового кодекса Российской Федерации» дал косвенное  определение понятия «мотивированное мнение», подразумевая под ним обоснованную (мотивированную) позицию выборного органа  первичной профсоюзной организации при расторжении трудового договора по инициативе работодателя. </a:t>
            </a:r>
          </a:p>
        </p:txBody>
      </p:sp>
      <p:sp>
        <p:nvSpPr>
          <p:cNvPr id="19" name="Стрелка: вниз 18">
            <a:extLst>
              <a:ext uri="{FF2B5EF4-FFF2-40B4-BE49-F238E27FC236}">
                <a16:creationId xmlns="" xmlns:a16="http://schemas.microsoft.com/office/drawing/2014/main" id="{AB693ED8-AB94-DE81-CDCA-EAF6862801AF}"/>
              </a:ext>
            </a:extLst>
          </p:cNvPr>
          <p:cNvSpPr/>
          <p:nvPr/>
        </p:nvSpPr>
        <p:spPr>
          <a:xfrm>
            <a:off x="5103819" y="4071870"/>
            <a:ext cx="245690" cy="481736"/>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a:extLst>
              <a:ext uri="{FF2B5EF4-FFF2-40B4-BE49-F238E27FC236}">
                <a16:creationId xmlns="" xmlns:a16="http://schemas.microsoft.com/office/drawing/2014/main" id="{57091AF7-F178-8D8C-ADC8-6CD70D6BF73A}"/>
              </a:ext>
            </a:extLst>
          </p:cNvPr>
          <p:cNvSpPr/>
          <p:nvPr/>
        </p:nvSpPr>
        <p:spPr>
          <a:xfrm>
            <a:off x="5030317" y="1974345"/>
            <a:ext cx="239832" cy="426717"/>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018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C1E2A4C-3370-B5D8-F358-F4296A6EB345}"/>
              </a:ext>
            </a:extLst>
          </p:cNvPr>
          <p:cNvSpPr txBox="1"/>
          <p:nvPr/>
        </p:nvSpPr>
        <p:spPr>
          <a:xfrm>
            <a:off x="798163" y="937473"/>
            <a:ext cx="8540244" cy="923330"/>
          </a:xfrm>
          <a:prstGeom prst="rect">
            <a:avLst/>
          </a:prstGeom>
          <a:noFill/>
        </p:spPr>
        <p:txBody>
          <a:bodyPr wrap="square" rtlCol="0">
            <a:spAutoFit/>
          </a:bodyPr>
          <a:lstStyle/>
          <a:p>
            <a:pPr algn="ctr"/>
            <a:r>
              <a:rPr lang="ru-RU" b="1" dirty="0">
                <a:solidFill>
                  <a:srgbClr val="009C95"/>
                </a:solidFill>
              </a:rPr>
              <a:t>Случаи, в которых  работодатель при принятии локальных нормативных актов учитывает мнение первичной профсоюзной организации указаны: </a:t>
            </a:r>
          </a:p>
        </p:txBody>
      </p:sp>
      <p:sp>
        <p:nvSpPr>
          <p:cNvPr id="5" name="TextBox 4">
            <a:extLst>
              <a:ext uri="{FF2B5EF4-FFF2-40B4-BE49-F238E27FC236}">
                <a16:creationId xmlns="" xmlns:a16="http://schemas.microsoft.com/office/drawing/2014/main" id="{5373088C-8B44-A5E8-773B-4EB18DDA69E4}"/>
              </a:ext>
            </a:extLst>
          </p:cNvPr>
          <p:cNvSpPr txBox="1"/>
          <p:nvPr/>
        </p:nvSpPr>
        <p:spPr>
          <a:xfrm>
            <a:off x="605210" y="3822820"/>
            <a:ext cx="9299443" cy="1600438"/>
          </a:xfrm>
          <a:prstGeom prst="rect">
            <a:avLst/>
          </a:prstGeom>
          <a:noFill/>
        </p:spPr>
        <p:txBody>
          <a:bodyPr wrap="square" rtlCol="0">
            <a:spAutoFit/>
          </a:bodyPr>
          <a:lstStyle/>
          <a:p>
            <a:pPr algn="just"/>
            <a:r>
              <a:rPr lang="ru-RU" sz="1400" dirty="0">
                <a:solidFill>
                  <a:srgbClr val="009999"/>
                </a:solidFill>
                <a:latin typeface="Lato" panose="020F0502020204030203" pitchFamily="34" charset="0"/>
                <a:ea typeface="Lato" panose="020F0502020204030203" pitchFamily="34" charset="0"/>
                <a:cs typeface="Lato" panose="020F0502020204030203" pitchFamily="34" charset="0"/>
              </a:rPr>
              <a:t>Права профсоюзов и гарантии их деятельности закреплены в Трудовом кодексе Российской Федерации и в Федеральном законе от 12.01.1996 года № 10-ФЗ «О профессиональных союзах, их правах и гарантиях деятельности». </a:t>
            </a:r>
          </a:p>
          <a:p>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Важно: </a:t>
            </a:r>
          </a:p>
          <a:p>
            <a:pPr marL="285750" indent="-285750" algn="just">
              <a:buFont typeface="Arial" panose="020B0604020202020204" pitchFamily="34" charset="0"/>
              <a:buChar char="•"/>
            </a:pPr>
            <a:r>
              <a:rPr lang="ru-RU" sz="1400" dirty="0">
                <a:solidFill>
                  <a:srgbClr val="009999"/>
                </a:solidFill>
                <a:latin typeface="Lato" panose="020F0502020204030203" pitchFamily="34" charset="0"/>
                <a:ea typeface="Lato" panose="020F0502020204030203" pitchFamily="34" charset="0"/>
                <a:cs typeface="Lato" panose="020F0502020204030203" pitchFamily="34" charset="0"/>
              </a:rPr>
              <a:t>В ряде вопросов эти документы противоречат друг другу, поэтому согласно статьям 5, 423 Трудового кодекса РФ в случае противоречий между Трудовым кодексом РФ и иными федеральными законами, содержащими нормы трудового права, применяется Трудовой кодекс РФ.</a:t>
            </a:r>
          </a:p>
        </p:txBody>
      </p:sp>
      <p:sp>
        <p:nvSpPr>
          <p:cNvPr id="2" name="Стрелка: вниз 1">
            <a:extLst>
              <a:ext uri="{FF2B5EF4-FFF2-40B4-BE49-F238E27FC236}">
                <a16:creationId xmlns="" xmlns:a16="http://schemas.microsoft.com/office/drawing/2014/main" id="{98F122F4-11B4-9FBF-F82B-C08F686B86D7}"/>
              </a:ext>
            </a:extLst>
          </p:cNvPr>
          <p:cNvSpPr/>
          <p:nvPr/>
        </p:nvSpPr>
        <p:spPr>
          <a:xfrm>
            <a:off x="1151928" y="1827865"/>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 xmlns:a16="http://schemas.microsoft.com/office/drawing/2014/main" id="{310A94EF-66F3-736E-9975-925EBB0E19F7}"/>
              </a:ext>
            </a:extLst>
          </p:cNvPr>
          <p:cNvGrpSpPr/>
          <p:nvPr/>
        </p:nvGrpSpPr>
        <p:grpSpPr>
          <a:xfrm>
            <a:off x="605210" y="2464289"/>
            <a:ext cx="1754684" cy="1001687"/>
            <a:chOff x="1113994" y="1112056"/>
            <a:chExt cx="3583063" cy="1001687"/>
          </a:xfrm>
          <a:solidFill>
            <a:srgbClr val="FFFFFF"/>
          </a:solidFill>
          <a:scene3d>
            <a:camera prst="orthographicFront">
              <a:rot lat="0" lon="0" rev="0"/>
            </a:camera>
            <a:lightRig rig="soft" dir="t">
              <a:rot lat="0" lon="0" rev="0"/>
            </a:lightRig>
          </a:scene3d>
        </p:grpSpPr>
        <p:sp>
          <p:nvSpPr>
            <p:cNvPr id="7" name="Прямоугольник: скругленные углы 6">
              <a:extLst>
                <a:ext uri="{FF2B5EF4-FFF2-40B4-BE49-F238E27FC236}">
                  <a16:creationId xmlns="" xmlns:a16="http://schemas.microsoft.com/office/drawing/2014/main" id="{A5548341-7AA0-8835-7CF6-5CBBB6D00299}"/>
                </a:ext>
              </a:extLst>
            </p:cNvPr>
            <p:cNvSpPr/>
            <p:nvPr/>
          </p:nvSpPr>
          <p:spPr>
            <a:xfrm>
              <a:off x="1113994" y="1112056"/>
              <a:ext cx="358306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8" name="Прямоугольник: скругленные углы 4">
              <a:extLst>
                <a:ext uri="{FF2B5EF4-FFF2-40B4-BE49-F238E27FC236}">
                  <a16:creationId xmlns="" xmlns:a16="http://schemas.microsoft.com/office/drawing/2014/main" id="{994B3470-EAE9-4572-6A79-009FB38E2C48}"/>
                </a:ext>
              </a:extLst>
            </p:cNvPr>
            <p:cNvSpPr txBox="1"/>
            <p:nvPr/>
          </p:nvSpPr>
          <p:spPr>
            <a:xfrm>
              <a:off x="1143332" y="1141394"/>
              <a:ext cx="352438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Трудовом кодексе Российской Федерации</a:t>
              </a:r>
            </a:p>
          </p:txBody>
        </p:sp>
      </p:grpSp>
      <p:sp>
        <p:nvSpPr>
          <p:cNvPr id="12" name="Стрелка: вниз 11">
            <a:extLst>
              <a:ext uri="{FF2B5EF4-FFF2-40B4-BE49-F238E27FC236}">
                <a16:creationId xmlns="" xmlns:a16="http://schemas.microsoft.com/office/drawing/2014/main" id="{E66BF40F-EE88-C4FA-FF38-2EEFD1DF8B3D}"/>
              </a:ext>
            </a:extLst>
          </p:cNvPr>
          <p:cNvSpPr/>
          <p:nvPr/>
        </p:nvSpPr>
        <p:spPr>
          <a:xfrm>
            <a:off x="5823368" y="1849863"/>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a:extLst>
              <a:ext uri="{FF2B5EF4-FFF2-40B4-BE49-F238E27FC236}">
                <a16:creationId xmlns="" xmlns:a16="http://schemas.microsoft.com/office/drawing/2014/main" id="{02FD7582-3D48-D93C-86B6-CA4C47BE019A}"/>
              </a:ext>
            </a:extLst>
          </p:cNvPr>
          <p:cNvSpPr/>
          <p:nvPr/>
        </p:nvSpPr>
        <p:spPr>
          <a:xfrm>
            <a:off x="3672284" y="1831775"/>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4" name="Группа 13">
            <a:extLst>
              <a:ext uri="{FF2B5EF4-FFF2-40B4-BE49-F238E27FC236}">
                <a16:creationId xmlns="" xmlns:a16="http://schemas.microsoft.com/office/drawing/2014/main" id="{BD0BC951-9D2A-ED08-595F-F0921C4750C2}"/>
              </a:ext>
            </a:extLst>
          </p:cNvPr>
          <p:cNvGrpSpPr/>
          <p:nvPr/>
        </p:nvGrpSpPr>
        <p:grpSpPr>
          <a:xfrm>
            <a:off x="2891707" y="2476118"/>
            <a:ext cx="1754683" cy="1001687"/>
            <a:chOff x="110700" y="2188741"/>
            <a:chExt cx="1754683" cy="1001687"/>
          </a:xfrm>
          <a:solidFill>
            <a:srgbClr val="FFFFFF"/>
          </a:solidFill>
          <a:scene3d>
            <a:camera prst="orthographicFront">
              <a:rot lat="0" lon="0" rev="0"/>
            </a:camera>
            <a:lightRig rig="soft" dir="t">
              <a:rot lat="0" lon="0" rev="0"/>
            </a:lightRig>
          </a:scene3d>
        </p:grpSpPr>
        <p:sp>
          <p:nvSpPr>
            <p:cNvPr id="15" name="Прямоугольник: скругленные углы 14">
              <a:extLst>
                <a:ext uri="{FF2B5EF4-FFF2-40B4-BE49-F238E27FC236}">
                  <a16:creationId xmlns="" xmlns:a16="http://schemas.microsoft.com/office/drawing/2014/main" id="{94FF5027-150C-9CD1-4483-68312612D862}"/>
                </a:ext>
              </a:extLst>
            </p:cNvPr>
            <p:cNvSpPr/>
            <p:nvPr/>
          </p:nvSpPr>
          <p:spPr>
            <a:xfrm>
              <a:off x="110700" y="2188741"/>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6" name="Прямоугольник: скругленные углы 4">
              <a:extLst>
                <a:ext uri="{FF2B5EF4-FFF2-40B4-BE49-F238E27FC236}">
                  <a16:creationId xmlns="" xmlns:a16="http://schemas.microsoft.com/office/drawing/2014/main" id="{0CDE3787-828A-12CF-4E33-D2032F100CF0}"/>
                </a:ext>
              </a:extLst>
            </p:cNvPr>
            <p:cNvSpPr txBox="1"/>
            <p:nvPr/>
          </p:nvSpPr>
          <p:spPr>
            <a:xfrm>
              <a:off x="140038" y="2218079"/>
              <a:ext cx="169600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иных нормативных правовых актах субъектов Российской Федерации</a:t>
              </a:r>
            </a:p>
          </p:txBody>
        </p:sp>
      </p:grpSp>
      <p:grpSp>
        <p:nvGrpSpPr>
          <p:cNvPr id="17" name="Группа 16">
            <a:extLst>
              <a:ext uri="{FF2B5EF4-FFF2-40B4-BE49-F238E27FC236}">
                <a16:creationId xmlns="" xmlns:a16="http://schemas.microsoft.com/office/drawing/2014/main" id="{99D9C708-1275-7C61-0208-1D9A3508483E}"/>
              </a:ext>
            </a:extLst>
          </p:cNvPr>
          <p:cNvGrpSpPr/>
          <p:nvPr/>
        </p:nvGrpSpPr>
        <p:grpSpPr>
          <a:xfrm>
            <a:off x="5178203" y="2497747"/>
            <a:ext cx="1754683" cy="1001687"/>
            <a:chOff x="1936150" y="2190244"/>
            <a:chExt cx="1754683" cy="1001687"/>
          </a:xfrm>
          <a:solidFill>
            <a:srgbClr val="FFFFFF"/>
          </a:solidFill>
          <a:scene3d>
            <a:camera prst="orthographicFront">
              <a:rot lat="0" lon="0" rev="0"/>
            </a:camera>
            <a:lightRig rig="soft" dir="t">
              <a:rot lat="0" lon="0" rev="0"/>
            </a:lightRig>
          </a:scene3d>
        </p:grpSpPr>
        <p:sp>
          <p:nvSpPr>
            <p:cNvPr id="18" name="Прямоугольник: скругленные углы 17">
              <a:extLst>
                <a:ext uri="{FF2B5EF4-FFF2-40B4-BE49-F238E27FC236}">
                  <a16:creationId xmlns="" xmlns:a16="http://schemas.microsoft.com/office/drawing/2014/main" id="{F84DA588-D9B3-7D47-9398-A472126A6B58}"/>
                </a:ext>
              </a:extLst>
            </p:cNvPr>
            <p:cNvSpPr/>
            <p:nvPr/>
          </p:nvSpPr>
          <p:spPr>
            <a:xfrm>
              <a:off x="1936150" y="2190244"/>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9" name="Прямоугольник: скругленные углы 4">
              <a:extLst>
                <a:ext uri="{FF2B5EF4-FFF2-40B4-BE49-F238E27FC236}">
                  <a16:creationId xmlns="" xmlns:a16="http://schemas.microsoft.com/office/drawing/2014/main" id="{1D759260-7AF6-E6B5-7086-63C222E57975}"/>
                </a:ext>
              </a:extLst>
            </p:cNvPr>
            <p:cNvSpPr txBox="1"/>
            <p:nvPr/>
          </p:nvSpPr>
          <p:spPr>
            <a:xfrm>
              <a:off x="1965488" y="2219582"/>
              <a:ext cx="1696007" cy="943011"/>
            </a:xfrm>
            <a:prstGeom prst="rect">
              <a:avLst/>
            </a:prstGeom>
            <a:solidFill>
              <a:srgbClr val="FFFFFF"/>
            </a:solid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соглашениях на всех уровнях социального партнерства </a:t>
              </a:r>
            </a:p>
          </p:txBody>
        </p:sp>
      </p:grpSp>
      <p:grpSp>
        <p:nvGrpSpPr>
          <p:cNvPr id="20" name="Группа 19">
            <a:extLst>
              <a:ext uri="{FF2B5EF4-FFF2-40B4-BE49-F238E27FC236}">
                <a16:creationId xmlns="" xmlns:a16="http://schemas.microsoft.com/office/drawing/2014/main" id="{5ECCEBAF-E8B0-6DAF-CF12-D9E285C9EBB0}"/>
              </a:ext>
            </a:extLst>
          </p:cNvPr>
          <p:cNvGrpSpPr/>
          <p:nvPr/>
        </p:nvGrpSpPr>
        <p:grpSpPr>
          <a:xfrm>
            <a:off x="7464699" y="2497747"/>
            <a:ext cx="1754683" cy="1001687"/>
            <a:chOff x="3731716" y="2177542"/>
            <a:chExt cx="1754683" cy="1001687"/>
          </a:xfrm>
          <a:solidFill>
            <a:srgbClr val="FFFFFF"/>
          </a:solidFill>
          <a:scene3d>
            <a:camera prst="orthographicFront">
              <a:rot lat="0" lon="0" rev="0"/>
            </a:camera>
            <a:lightRig rig="soft" dir="t">
              <a:rot lat="0" lon="0" rev="0"/>
            </a:lightRig>
          </a:scene3d>
        </p:grpSpPr>
        <p:sp>
          <p:nvSpPr>
            <p:cNvPr id="21" name="Прямоугольник: скругленные углы 20">
              <a:extLst>
                <a:ext uri="{FF2B5EF4-FFF2-40B4-BE49-F238E27FC236}">
                  <a16:creationId xmlns="" xmlns:a16="http://schemas.microsoft.com/office/drawing/2014/main" id="{900C3E8F-A90D-5B31-58BC-CDBE548E131B}"/>
                </a:ext>
              </a:extLst>
            </p:cNvPr>
            <p:cNvSpPr/>
            <p:nvPr/>
          </p:nvSpPr>
          <p:spPr>
            <a:xfrm>
              <a:off x="3731716" y="2177542"/>
              <a:ext cx="175468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22" name="Прямоугольник: скругленные углы 4">
              <a:extLst>
                <a:ext uri="{FF2B5EF4-FFF2-40B4-BE49-F238E27FC236}">
                  <a16:creationId xmlns="" xmlns:a16="http://schemas.microsoft.com/office/drawing/2014/main" id="{C7A16983-D072-8EAE-6B7A-63DB994B8929}"/>
                </a:ext>
              </a:extLst>
            </p:cNvPr>
            <p:cNvSpPr txBox="1"/>
            <p:nvPr/>
          </p:nvSpPr>
          <p:spPr>
            <a:xfrm>
              <a:off x="3761054" y="2206880"/>
              <a:ext cx="1696007" cy="94301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srgbClr val="009999"/>
                  </a:solidFill>
                  <a:latin typeface="Lato" panose="020F0502020204030203" pitchFamily="34" charset="0"/>
                  <a:ea typeface="Lato" panose="020F0502020204030203" pitchFamily="34" charset="0"/>
                  <a:cs typeface="Lato" panose="020F0502020204030203" pitchFamily="34" charset="0"/>
                </a:rPr>
                <a:t>в коллективных договорах</a:t>
              </a:r>
            </a:p>
          </p:txBody>
        </p:sp>
      </p:grpSp>
      <p:sp>
        <p:nvSpPr>
          <p:cNvPr id="23" name="Стрелка: вниз 22">
            <a:extLst>
              <a:ext uri="{FF2B5EF4-FFF2-40B4-BE49-F238E27FC236}">
                <a16:creationId xmlns="" xmlns:a16="http://schemas.microsoft.com/office/drawing/2014/main" id="{FAB26CFD-A8A6-C5D6-0CC6-853180DA877E}"/>
              </a:ext>
            </a:extLst>
          </p:cNvPr>
          <p:cNvSpPr/>
          <p:nvPr/>
        </p:nvSpPr>
        <p:spPr>
          <a:xfrm>
            <a:off x="8006023" y="1855333"/>
            <a:ext cx="2014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91230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E32F987-AB92-3ADC-50AC-7A5027E13EE7}"/>
              </a:ext>
            </a:extLst>
          </p:cNvPr>
          <p:cNvSpPr txBox="1"/>
          <p:nvPr/>
        </p:nvSpPr>
        <p:spPr>
          <a:xfrm>
            <a:off x="436970" y="1845644"/>
            <a:ext cx="8844595" cy="954107"/>
          </a:xfrm>
          <a:prstGeom prst="rect">
            <a:avLst/>
          </a:prstGeom>
          <a:noFill/>
        </p:spPr>
        <p:txBody>
          <a:bodyPr wrap="square">
            <a:spAutoFit/>
          </a:bodyPr>
          <a:lstStyle/>
          <a:p>
            <a:pPr algn="ctr"/>
            <a:r>
              <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Право выражать мотивированное мнение при принятии локальных нормативных актов предоставлено только выборному профсоюзному органу  первичных профсоюзных организаций, который представляет интересы всех или большинства работников организации</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 xmlns:a16="http://schemas.microsoft.com/office/drawing/2014/main" id="{8FBC1F16-0693-B9A5-8FF8-DE418837F461}"/>
              </a:ext>
            </a:extLst>
          </p:cNvPr>
          <p:cNvSpPr txBox="1"/>
          <p:nvPr/>
        </p:nvSpPr>
        <p:spPr>
          <a:xfrm>
            <a:off x="736933" y="931270"/>
            <a:ext cx="8245783" cy="646331"/>
          </a:xfrm>
          <a:prstGeom prst="rect">
            <a:avLst/>
          </a:prstGeom>
          <a:noFill/>
        </p:spPr>
        <p:txBody>
          <a:bodyPr wrap="square" rtlCol="0">
            <a:spAutoFit/>
          </a:bodyPr>
          <a:lstStyle/>
          <a:p>
            <a:pPr algn="ctr"/>
            <a:r>
              <a:rPr lang="ru-RU" b="1" dirty="0">
                <a:solidFill>
                  <a:srgbClr val="009C95"/>
                </a:solidFill>
              </a:rPr>
              <a:t>Определение выборного органа первичной профсоюзной организации </a:t>
            </a:r>
          </a:p>
        </p:txBody>
      </p:sp>
      <p:pic>
        <p:nvPicPr>
          <p:cNvPr id="13" name="Рисунок 12">
            <a:extLst>
              <a:ext uri="{FF2B5EF4-FFF2-40B4-BE49-F238E27FC236}">
                <a16:creationId xmlns="" xmlns:a16="http://schemas.microsoft.com/office/drawing/2014/main" id="{82422F68-0CEA-C2E5-07DD-6DED74A950A4}"/>
              </a:ext>
            </a:extLst>
          </p:cNvPr>
          <p:cNvPicPr>
            <a:picLocks noChangeAspect="1"/>
          </p:cNvPicPr>
          <p:nvPr/>
        </p:nvPicPr>
        <p:blipFill>
          <a:blip r:embed="rId2"/>
          <a:stretch>
            <a:fillRect/>
          </a:stretch>
        </p:blipFill>
        <p:spPr>
          <a:xfrm>
            <a:off x="2292874" y="2557941"/>
            <a:ext cx="449733" cy="409240"/>
          </a:xfrm>
          <a:prstGeom prst="rect">
            <a:avLst/>
          </a:prstGeom>
        </p:spPr>
      </p:pic>
      <p:pic>
        <p:nvPicPr>
          <p:cNvPr id="14" name="Рисунок 13">
            <a:extLst>
              <a:ext uri="{FF2B5EF4-FFF2-40B4-BE49-F238E27FC236}">
                <a16:creationId xmlns="" xmlns:a16="http://schemas.microsoft.com/office/drawing/2014/main" id="{7ECC1A7D-5B12-F5FD-7C04-B71FFE3DDF5E}"/>
              </a:ext>
            </a:extLst>
          </p:cNvPr>
          <p:cNvPicPr>
            <a:picLocks noChangeAspect="1"/>
          </p:cNvPicPr>
          <p:nvPr/>
        </p:nvPicPr>
        <p:blipFill>
          <a:blip r:embed="rId3"/>
          <a:stretch>
            <a:fillRect/>
          </a:stretch>
        </p:blipFill>
        <p:spPr>
          <a:xfrm>
            <a:off x="7279823" y="2658554"/>
            <a:ext cx="449732" cy="409239"/>
          </a:xfrm>
          <a:prstGeom prst="rect">
            <a:avLst/>
          </a:prstGeom>
        </p:spPr>
      </p:pic>
      <p:sp>
        <p:nvSpPr>
          <p:cNvPr id="19" name="TextBox 18">
            <a:extLst>
              <a:ext uri="{FF2B5EF4-FFF2-40B4-BE49-F238E27FC236}">
                <a16:creationId xmlns="" xmlns:a16="http://schemas.microsoft.com/office/drawing/2014/main" id="{B0333C5E-4AA2-9E6F-BAFE-F8EFFB41C64B}"/>
              </a:ext>
            </a:extLst>
          </p:cNvPr>
          <p:cNvSpPr txBox="1"/>
          <p:nvPr/>
        </p:nvSpPr>
        <p:spPr>
          <a:xfrm>
            <a:off x="736933" y="3005931"/>
            <a:ext cx="3383660" cy="1738938"/>
          </a:xfrm>
          <a:prstGeom prst="rect">
            <a:avLst/>
          </a:prstGeom>
          <a:noFill/>
        </p:spPr>
        <p:txBody>
          <a:bodyPr wrap="square">
            <a:spAutoFit/>
          </a:bodyPr>
          <a:lstStyle/>
          <a:p>
            <a:pPr algn="ctr"/>
            <a:r>
              <a:rPr lang="ru-RU" sz="1400" b="1" i="0" dirty="0">
                <a:solidFill>
                  <a:srgbClr val="000000"/>
                </a:solidFill>
                <a:effectLst/>
                <a:latin typeface="Lato" panose="020F0502020204030203" pitchFamily="34" charset="0"/>
                <a:ea typeface="Lato" panose="020F0502020204030203" pitchFamily="34" charset="0"/>
                <a:cs typeface="Lato" panose="020F0502020204030203" pitchFamily="34" charset="0"/>
              </a:rPr>
              <a:t>Проблема: </a:t>
            </a:r>
          </a:p>
          <a:p>
            <a:pPr algn="ctr"/>
            <a:r>
              <a:rPr lang="ru-RU" sz="1300" dirty="0">
                <a:solidFill>
                  <a:srgbClr val="000000"/>
                </a:solidFill>
                <a:latin typeface="Lato" panose="020F0502020204030203" pitchFamily="34" charset="0"/>
                <a:ea typeface="Lato" panose="020F0502020204030203" pitchFamily="34" charset="0"/>
                <a:cs typeface="Lato" panose="020F0502020204030203" pitchFamily="34" charset="0"/>
              </a:rPr>
              <a:t>з</a:t>
            </a:r>
            <a:r>
              <a:rPr lang="ru-RU" sz="13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апрос мнения выборного профсоюзного  органа  первичной профсоюзной организации, объединяющей менее половины работников организации, работодатель не обязан</a:t>
            </a:r>
          </a:p>
          <a:p>
            <a:pPr algn="ctr"/>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 xmlns:a16="http://schemas.microsoft.com/office/drawing/2014/main" id="{5719C106-5A96-4989-11D2-F908E4E4038E}"/>
              </a:ext>
            </a:extLst>
          </p:cNvPr>
          <p:cNvSpPr txBox="1"/>
          <p:nvPr/>
        </p:nvSpPr>
        <p:spPr>
          <a:xfrm>
            <a:off x="5727812" y="3067794"/>
            <a:ext cx="3901709" cy="2323713"/>
          </a:xfrm>
          <a:prstGeom prst="rect">
            <a:avLst/>
          </a:prstGeom>
          <a:noFill/>
        </p:spPr>
        <p:txBody>
          <a:bodyPr wrap="square">
            <a:spAutoFit/>
          </a:bodyPr>
          <a:lstStyle/>
          <a:p>
            <a:pPr algn="ctr"/>
            <a:r>
              <a:rPr lang="ru-RU" sz="1400" b="1" dirty="0">
                <a:solidFill>
                  <a:srgbClr val="000000"/>
                </a:solidFill>
                <a:latin typeface="Lato" panose="020F0502020204030203" pitchFamily="34" charset="0"/>
                <a:ea typeface="Lato" panose="020F0502020204030203" pitchFamily="34" charset="0"/>
                <a:cs typeface="Lato" panose="020F0502020204030203" pitchFamily="34" charset="0"/>
              </a:rPr>
              <a:t>Решение:</a:t>
            </a: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 </a:t>
            </a:r>
          </a:p>
          <a:p>
            <a:pPr algn="ctr"/>
            <a:r>
              <a:rPr lang="ru-RU" sz="1300" dirty="0">
                <a:solidFill>
                  <a:srgbClr val="000000"/>
                </a:solidFill>
                <a:latin typeface="Lato" panose="020F0502020204030203" pitchFamily="34" charset="0"/>
                <a:ea typeface="Lato" panose="020F0502020204030203" pitchFamily="34" charset="0"/>
                <a:cs typeface="Lato" panose="020F0502020204030203" pitchFamily="34" charset="0"/>
              </a:rPr>
              <a:t>обязательное включение, как в отраслевое региональное соглашение, так и в коллективный договор положения о том, что р</a:t>
            </a:r>
            <a:r>
              <a:rPr lang="ru-RU" sz="1300" b="0" i="0" dirty="0">
                <a:solidFill>
                  <a:srgbClr val="000000"/>
                </a:solidFill>
                <a:effectLst/>
                <a:latin typeface="Lato" panose="020F0502020204030203" pitchFamily="34" charset="0"/>
                <a:ea typeface="Lato" panose="020F0502020204030203" pitchFamily="34" charset="0"/>
                <a:cs typeface="Lato" panose="020F0502020204030203" pitchFamily="34" charset="0"/>
              </a:rPr>
              <a:t>аботодатель обязан запрашивать учет мотивированного мнения выборного органа первичной профсоюзной организации независимо от того объединяет ли данная первичная профсоюзная организация более половины работников данного работодателя</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22" name="Стрелка: влево-вправо 21">
            <a:extLst>
              <a:ext uri="{FF2B5EF4-FFF2-40B4-BE49-F238E27FC236}">
                <a16:creationId xmlns="" xmlns:a16="http://schemas.microsoft.com/office/drawing/2014/main" id="{AC4B2302-CFBB-E126-067D-08DFAC2E8A00}"/>
              </a:ext>
            </a:extLst>
          </p:cNvPr>
          <p:cNvSpPr/>
          <p:nvPr/>
        </p:nvSpPr>
        <p:spPr>
          <a:xfrm>
            <a:off x="4050262" y="3562613"/>
            <a:ext cx="1824555" cy="485522"/>
          </a:xfrm>
          <a:prstGeom prst="leftRightArrow">
            <a:avLst/>
          </a:prstGeom>
          <a:pattFill prst="diagBrick">
            <a:fgClr>
              <a:srgbClr val="009C95"/>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 xmlns:a16="http://schemas.microsoft.com/office/drawing/2014/main" id="{EE8CF7B8-539E-D5EE-6663-A63FA62A0CC9}"/>
              </a:ext>
            </a:extLst>
          </p:cNvPr>
          <p:cNvSpPr txBox="1"/>
          <p:nvPr/>
        </p:nvSpPr>
        <p:spPr>
          <a:xfrm>
            <a:off x="633300" y="5200262"/>
            <a:ext cx="8658478" cy="954107"/>
          </a:xfrm>
          <a:prstGeom prst="rect">
            <a:avLst/>
          </a:prstGeom>
          <a:noFill/>
        </p:spPr>
        <p:txBody>
          <a:bodyPr wrap="square">
            <a:spAutoFit/>
          </a:bodyPr>
          <a:lstStyle/>
          <a:p>
            <a:pPr algn="ctr"/>
            <a:r>
              <a:rPr lang="ru-RU" sz="1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Полномочия профкома Профсоюза определяются Уставом Профсоюза, Общим положением о первичной профсоюзной организации Профсоюза работников здравоохранения РФ </a:t>
            </a:r>
          </a:p>
          <a:p>
            <a:pPr algn="ctr"/>
            <a:r>
              <a:rPr lang="ru-RU" sz="1400" b="0" i="1" dirty="0">
                <a:solidFill>
                  <a:srgbClr val="000000"/>
                </a:solidFill>
                <a:effectLst/>
                <a:latin typeface="Lato" panose="020F0502020204030203" pitchFamily="34" charset="0"/>
                <a:ea typeface="Lato" panose="020F0502020204030203" pitchFamily="34" charset="0"/>
                <a:cs typeface="Lato" panose="020F0502020204030203" pitchFamily="34" charset="0"/>
              </a:rPr>
              <a:t>(ст. 28 Устава Профсоюза)</a:t>
            </a:r>
          </a:p>
          <a:p>
            <a:pPr algn="just"/>
            <a:endParaRPr lang="ru-RU"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7792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 xmlns:a16="http://schemas.microsoft.com/office/drawing/2014/main" id="{1E9BE186-6D0F-DCCE-E11B-D1EA034ECAEB}"/>
              </a:ext>
            </a:extLst>
          </p:cNvPr>
          <p:cNvSpPr>
            <a:spLocks noChangeArrowheads="1"/>
          </p:cNvSpPr>
          <p:nvPr/>
        </p:nvSpPr>
        <p:spPr bwMode="auto">
          <a:xfrm rot="10800000" flipV="1">
            <a:off x="344142" y="3086243"/>
            <a:ext cx="9882609" cy="133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dirty="0"/>
          </a:p>
        </p:txBody>
      </p:sp>
      <p:sp>
        <p:nvSpPr>
          <p:cNvPr id="10" name="Rectangle 6">
            <a:extLst>
              <a:ext uri="{FF2B5EF4-FFF2-40B4-BE49-F238E27FC236}">
                <a16:creationId xmlns="" xmlns:a16="http://schemas.microsoft.com/office/drawing/2014/main" id="{C25CA881-4ABD-78E0-A831-B38A0A1624C3}"/>
              </a:ext>
            </a:extLst>
          </p:cNvPr>
          <p:cNvSpPr>
            <a:spLocks noChangeArrowheads="1"/>
          </p:cNvSpPr>
          <p:nvPr/>
        </p:nvSpPr>
        <p:spPr bwMode="auto">
          <a:xfrm rot="10800000" flipV="1">
            <a:off x="1694790" y="1563585"/>
            <a:ext cx="772476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42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effectLst/>
                <a:latin typeface="Lato" panose="020F0502020204030203" pitchFamily="34" charset="0"/>
                <a:ea typeface="Calibri" panose="020F0502020204030204" pitchFamily="34" charset="0"/>
                <a:cs typeface="Arial" panose="020B0604020202020204" pitchFamily="34" charset="0"/>
              </a:rPr>
              <a:t>В Трудовом кодексе РФ не раскрывается понятие «локальный нормативный акт». Вместе с тем, исходя из его норм, локальный нормативный акт - документ, содержащий нормы трудового права, который принимается работодателем в пределах его компетенции в соответствии с законами и иными нормативными правовыми актами, коллективным договором, соглашениями.</a:t>
            </a:r>
            <a:endParaRPr kumimoji="0" lang="ru-RU" altLang="ru-RU" sz="1800" b="0" i="1"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 xmlns:a16="http://schemas.microsoft.com/office/drawing/2014/main" id="{F6C9431B-343E-06B1-00A3-14E35919E003}"/>
              </a:ext>
            </a:extLst>
          </p:cNvPr>
          <p:cNvSpPr txBox="1"/>
          <p:nvPr/>
        </p:nvSpPr>
        <p:spPr>
          <a:xfrm>
            <a:off x="1220317" y="1013355"/>
            <a:ext cx="7620000" cy="369332"/>
          </a:xfrm>
          <a:prstGeom prst="rect">
            <a:avLst/>
          </a:prstGeom>
          <a:noFill/>
        </p:spPr>
        <p:txBody>
          <a:bodyPr wrap="square" rtlCol="0">
            <a:spAutoFit/>
          </a:bodyPr>
          <a:lstStyle/>
          <a:p>
            <a:pPr algn="ctr"/>
            <a:r>
              <a:rPr lang="ru-RU" b="1" dirty="0">
                <a:solidFill>
                  <a:srgbClr val="009C95"/>
                </a:solidFill>
              </a:rPr>
              <a:t>Понятие локального нормативного акта</a:t>
            </a:r>
          </a:p>
        </p:txBody>
      </p:sp>
      <p:pic>
        <p:nvPicPr>
          <p:cNvPr id="13" name="Рисунок 12">
            <a:extLst>
              <a:ext uri="{FF2B5EF4-FFF2-40B4-BE49-F238E27FC236}">
                <a16:creationId xmlns="" xmlns:a16="http://schemas.microsoft.com/office/drawing/2014/main" id="{D87935E6-4545-41DD-AFC2-943F42EFABED}"/>
              </a:ext>
            </a:extLst>
          </p:cNvPr>
          <p:cNvPicPr>
            <a:picLocks noChangeAspect="1"/>
          </p:cNvPicPr>
          <p:nvPr/>
        </p:nvPicPr>
        <p:blipFill>
          <a:blip r:embed="rId2"/>
          <a:stretch>
            <a:fillRect/>
          </a:stretch>
        </p:blipFill>
        <p:spPr>
          <a:xfrm>
            <a:off x="465062" y="1654747"/>
            <a:ext cx="1084912" cy="987228"/>
          </a:xfrm>
          <a:prstGeom prst="rect">
            <a:avLst/>
          </a:prstGeom>
        </p:spPr>
      </p:pic>
      <p:sp>
        <p:nvSpPr>
          <p:cNvPr id="3" name="TextBox 2">
            <a:extLst>
              <a:ext uri="{FF2B5EF4-FFF2-40B4-BE49-F238E27FC236}">
                <a16:creationId xmlns="" xmlns:a16="http://schemas.microsoft.com/office/drawing/2014/main" id="{4D03377D-01B6-5A5E-B932-E6919C3C9B0F}"/>
              </a:ext>
            </a:extLst>
          </p:cNvPr>
          <p:cNvSpPr txBox="1"/>
          <p:nvPr/>
        </p:nvSpPr>
        <p:spPr>
          <a:xfrm>
            <a:off x="465062" y="3005931"/>
            <a:ext cx="9608836" cy="954107"/>
          </a:xfrm>
          <a:prstGeom prst="rect">
            <a:avLst/>
          </a:prstGeom>
          <a:noFill/>
        </p:spPr>
        <p:txBody>
          <a:bodyPr wrap="square">
            <a:spAutoFit/>
          </a:bodyPr>
          <a:lstStyle/>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Принятие работодателем локальных нормативных актов, по сути, означает </a:t>
            </a:r>
          </a:p>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конкретизацию норм, закрепленных в трудовом законодательстве, с учетом особенностей и условий труда работников у конкретного работодателя, а также повышение гарантий и компенсаций, </a:t>
            </a:r>
          </a:p>
          <a:p>
            <a:pPr algn="ctr"/>
            <a:r>
              <a:rPr lang="ru-RU" sz="1400" b="1" dirty="0">
                <a:solidFill>
                  <a:srgbClr val="009999"/>
                </a:solidFill>
                <a:latin typeface="Lato" panose="020F0502020204030203" pitchFamily="34" charset="0"/>
                <a:ea typeface="Lato" panose="020F0502020204030203" pitchFamily="34" charset="0"/>
                <a:cs typeface="Lato" panose="020F0502020204030203" pitchFamily="34" charset="0"/>
              </a:rPr>
              <a:t>предоставляемых работникам по сравнению с действующим трудовым законодательством. </a:t>
            </a:r>
          </a:p>
        </p:txBody>
      </p:sp>
    </p:spTree>
    <p:extLst>
      <p:ext uri="{BB962C8B-B14F-4D97-AF65-F5344CB8AC3E}">
        <p14:creationId xmlns:p14="http://schemas.microsoft.com/office/powerpoint/2010/main" val="1305491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B5F849D-527A-785B-2BAD-849341C69ED9}"/>
              </a:ext>
            </a:extLst>
          </p:cNvPr>
          <p:cNvPicPr>
            <a:picLocks noChangeAspect="1"/>
          </p:cNvPicPr>
          <p:nvPr/>
        </p:nvPicPr>
        <p:blipFill>
          <a:blip r:embed="rId2"/>
          <a:stretch>
            <a:fillRect/>
          </a:stretch>
        </p:blipFill>
        <p:spPr>
          <a:xfrm>
            <a:off x="550189" y="922149"/>
            <a:ext cx="9283485" cy="4928462"/>
          </a:xfrm>
          <a:prstGeom prst="rect">
            <a:avLst/>
          </a:prstGeom>
        </p:spPr>
      </p:pic>
    </p:spTree>
    <p:extLst>
      <p:ext uri="{BB962C8B-B14F-4D97-AF65-F5344CB8AC3E}">
        <p14:creationId xmlns:p14="http://schemas.microsoft.com/office/powerpoint/2010/main" val="395517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AA38B08-8FFE-0F3D-5A60-635FE473D891}"/>
              </a:ext>
            </a:extLst>
          </p:cNvPr>
          <p:cNvSpPr txBox="1"/>
          <p:nvPr/>
        </p:nvSpPr>
        <p:spPr>
          <a:xfrm>
            <a:off x="1181571" y="773131"/>
            <a:ext cx="7620000" cy="646331"/>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 Обращение работодателя в выборный профсоюзный орган </a:t>
            </a:r>
            <a:endParaRPr lang="ru-RU" b="1" dirty="0">
              <a:solidFill>
                <a:srgbClr val="009C95"/>
              </a:solidFill>
            </a:endParaRPr>
          </a:p>
        </p:txBody>
      </p:sp>
      <p:sp>
        <p:nvSpPr>
          <p:cNvPr id="4" name="TextBox 3">
            <a:extLst>
              <a:ext uri="{FF2B5EF4-FFF2-40B4-BE49-F238E27FC236}">
                <a16:creationId xmlns="" xmlns:a16="http://schemas.microsoft.com/office/drawing/2014/main" id="{6364281C-8BA3-F41D-99ED-9EED85A46452}"/>
              </a:ext>
            </a:extLst>
          </p:cNvPr>
          <p:cNvSpPr txBox="1"/>
          <p:nvPr/>
        </p:nvSpPr>
        <p:spPr>
          <a:xfrm>
            <a:off x="1181571" y="1365218"/>
            <a:ext cx="9217792" cy="6008376"/>
          </a:xfrm>
          <a:prstGeom prst="rect">
            <a:avLst/>
          </a:prstGeom>
          <a:noFill/>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	В соответствии с частью 1 статьи 372 Трудового кодекса РФ, работодатель должен направить проект принимаемого локального нормативного акта и обоснование по нему в выборный орган первичной профсоюзной организации, представляющей интересы всех или большинства работников.</a:t>
            </a:r>
          </a:p>
          <a:p>
            <a:pPr algn="ctr"/>
            <a:endParaRPr lang="ru-RU" sz="1400" dirty="0">
              <a:solidFill>
                <a:srgbClr val="C00000"/>
              </a:solidFill>
              <a:latin typeface="Lato" panose="020F0502020204030203" pitchFamily="34" charset="0"/>
              <a:ea typeface="Lato" panose="020F0502020204030203" pitchFamily="34" charset="0"/>
              <a:cs typeface="Lato" panose="020F0502020204030203" pitchFamily="34" charset="0"/>
            </a:endParaRPr>
          </a:p>
          <a:p>
            <a:pPr indent="342900" algn="just">
              <a:lnSpc>
                <a:spcPct val="107000"/>
              </a:lnSpc>
              <a:spcAft>
                <a:spcPts val="800"/>
              </a:spcAft>
            </a:pPr>
            <a:r>
              <a:rPr lang="ru-RU" sz="1400" dirty="0">
                <a:latin typeface="Lato" panose="020F0502020204030203" pitchFamily="34" charset="0"/>
                <a:ea typeface="Lato" panose="020F0502020204030203" pitchFamily="34" charset="0"/>
                <a:cs typeface="Lato" panose="020F0502020204030203" pitchFamily="34" charset="0"/>
              </a:rPr>
              <a:t>Выборный профсоюзный орган, получивший такое обращение должен рассмотреть и ответить на него </a:t>
            </a:r>
            <a:r>
              <a:rPr lang="ru-RU" sz="1400" i="1" dirty="0">
                <a:solidFill>
                  <a:srgbClr val="009C95"/>
                </a:solidFill>
                <a:latin typeface="Lato" panose="020F0502020204030203" pitchFamily="34" charset="0"/>
                <a:ea typeface="Lato" panose="020F0502020204030203" pitchFamily="34" charset="0"/>
                <a:cs typeface="Lato" panose="020F0502020204030203" pitchFamily="34" charset="0"/>
              </a:rPr>
              <a:t>письменно в течение 5 рабочих дней (выходные дни не включаются)</a:t>
            </a:r>
            <a:r>
              <a:rPr lang="ru-RU" sz="1400" dirty="0">
                <a:solidFill>
                  <a:srgbClr val="009C95"/>
                </a:solidFill>
                <a:latin typeface="Lato" panose="020F0502020204030203" pitchFamily="34" charset="0"/>
                <a:ea typeface="Lato" panose="020F0502020204030203" pitchFamily="34" charset="0"/>
                <a:cs typeface="Lato" panose="020F0502020204030203" pitchFamily="34" charset="0"/>
              </a:rPr>
              <a:t>. </a:t>
            </a:r>
            <a:r>
              <a:rPr lang="ru-RU" sz="1400" dirty="0">
                <a:effectLst/>
                <a:latin typeface="Lato" panose="020F0502020204030203" pitchFamily="34" charset="0"/>
                <a:ea typeface="Calibri" panose="020F0502020204030204" pitchFamily="34" charset="0"/>
                <a:cs typeface="Arial" panose="020B0604020202020204" pitchFamily="34" charset="0"/>
              </a:rPr>
              <a:t>Профсоюзный комитет должен рассмотреть обращение работодателя на своем заседании, т.е. коллегиально, с соблюдением кворума, в том числе с использованием права приглашения на свое заседание представителей работодателя (кадровая, эконмическая службы, бухгалтерия и др.)  и специалистов (представители вышестоящей профсоюзной организации). В этом случае, в протоколе целесообразно указать присутствующих представителей работодателя (с указанием фамилии, имени, отчества и должности. В голосовании по повестке дня заседания представители работодателя и специалисты не участвуют. </a:t>
            </a:r>
            <a:r>
              <a:rPr lang="ru-RU" sz="1400" dirty="0">
                <a:latin typeface="Lato" panose="020F0502020204030203" pitchFamily="34" charset="0"/>
                <a:ea typeface="Lato" panose="020F0502020204030203" pitchFamily="34" charset="0"/>
                <a:cs typeface="Lato" panose="020F0502020204030203" pitchFamily="34" charset="0"/>
              </a:rPr>
              <a:t>До заседания профсоюзного комитета председатель, члены профсоюзного комитета также могут обратиться к работодателю с предложением о проведении переговоров (консультаций) по поводу предстоящего решения. </a:t>
            </a:r>
          </a:p>
          <a:p>
            <a:pPr algn="just"/>
            <a:r>
              <a:rPr lang="ru-RU" sz="1300" dirty="0">
                <a:solidFill>
                  <a:srgbClr val="C00000"/>
                </a:solidFill>
                <a:latin typeface="Lato" panose="020F0502020204030203" pitchFamily="34" charset="0"/>
                <a:ea typeface="Lato" panose="020F0502020204030203" pitchFamily="34" charset="0"/>
                <a:cs typeface="Lato" panose="020F0502020204030203" pitchFamily="34" charset="0"/>
              </a:rPr>
              <a:t>При выявлении в локальных нормативных актах норм, ухудшающих положение работников по сравнению с установленным трудовым законодательством и иными нормативными правовыми актами, содержащими нормы трудового права, коллективным договором, соглашениями, а также локальные нормативные акты, принятые без соблюдения установленного статьей 372 Трудового кодекса Российской Федерации порядка учета мнения представительного органа работников, нормы не подлежат применению.</a:t>
            </a:r>
          </a:p>
          <a:p>
            <a:pPr algn="just"/>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algn="ctr"/>
            <a:r>
              <a:rPr lang="ru-RU" sz="14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algn="just"/>
            <a:endParaRPr lang="ru-RU" sz="14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gn="just"/>
            <a:endParaRPr lang="ru-RU" sz="1400" dirty="0">
              <a:latin typeface="Lato" panose="020F0502020204030203" pitchFamily="34" charset="0"/>
              <a:ea typeface="Lato" panose="020F0502020204030203" pitchFamily="34" charset="0"/>
              <a:cs typeface="Lato" panose="020F0502020204030203" pitchFamily="34" charset="0"/>
            </a:endParaRPr>
          </a:p>
          <a:p>
            <a:endParaRPr lang="ru-RU" dirty="0"/>
          </a:p>
          <a:p>
            <a:r>
              <a:rPr lang="ru-RU" dirty="0"/>
              <a:t> </a:t>
            </a:r>
          </a:p>
        </p:txBody>
      </p:sp>
      <p:pic>
        <p:nvPicPr>
          <p:cNvPr id="5" name="Рисунок 4">
            <a:extLst>
              <a:ext uri="{FF2B5EF4-FFF2-40B4-BE49-F238E27FC236}">
                <a16:creationId xmlns="" xmlns:a16="http://schemas.microsoft.com/office/drawing/2014/main" id="{525A8149-844E-9521-AF56-593CEE6AEB3E}"/>
              </a:ext>
            </a:extLst>
          </p:cNvPr>
          <p:cNvPicPr>
            <a:picLocks noChangeAspect="1"/>
          </p:cNvPicPr>
          <p:nvPr/>
        </p:nvPicPr>
        <p:blipFill>
          <a:blip r:embed="rId2"/>
          <a:stretch>
            <a:fillRect/>
          </a:stretch>
        </p:blipFill>
        <p:spPr>
          <a:xfrm>
            <a:off x="-18817" y="4970159"/>
            <a:ext cx="1017767" cy="926129"/>
          </a:xfrm>
          <a:prstGeom prst="rect">
            <a:avLst/>
          </a:prstGeom>
        </p:spPr>
      </p:pic>
      <p:pic>
        <p:nvPicPr>
          <p:cNvPr id="6" name="Рисунок 5">
            <a:extLst>
              <a:ext uri="{FF2B5EF4-FFF2-40B4-BE49-F238E27FC236}">
                <a16:creationId xmlns="" xmlns:a16="http://schemas.microsoft.com/office/drawing/2014/main" id="{82422F68-0CEA-C2E5-07DD-6DED74A950A4}"/>
              </a:ext>
            </a:extLst>
          </p:cNvPr>
          <p:cNvPicPr>
            <a:picLocks noChangeAspect="1"/>
          </p:cNvPicPr>
          <p:nvPr/>
        </p:nvPicPr>
        <p:blipFill>
          <a:blip r:embed="rId3"/>
          <a:stretch>
            <a:fillRect/>
          </a:stretch>
        </p:blipFill>
        <p:spPr>
          <a:xfrm>
            <a:off x="101811" y="2659103"/>
            <a:ext cx="1017767" cy="926130"/>
          </a:xfrm>
          <a:prstGeom prst="rect">
            <a:avLst/>
          </a:prstGeom>
        </p:spPr>
      </p:pic>
    </p:spTree>
    <p:extLst>
      <p:ext uri="{BB962C8B-B14F-4D97-AF65-F5344CB8AC3E}">
        <p14:creationId xmlns:p14="http://schemas.microsoft.com/office/powerpoint/2010/main" val="2669074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6235452-DA72-CFDC-DE87-3D00B0564B77}"/>
              </a:ext>
            </a:extLst>
          </p:cNvPr>
          <p:cNvSpPr txBox="1"/>
          <p:nvPr/>
        </p:nvSpPr>
        <p:spPr>
          <a:xfrm>
            <a:off x="1269153" y="865612"/>
            <a:ext cx="8153506" cy="923330"/>
          </a:xfrm>
          <a:prstGeom prst="rect">
            <a:avLst/>
          </a:prstGeom>
          <a:noFill/>
        </p:spPr>
        <p:txBody>
          <a:bodyPr wrap="square" rtlCol="0">
            <a:spAutoFit/>
          </a:bodyPr>
          <a:lstStyle/>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Порядок учета мотивированного мнения. </a:t>
            </a:r>
          </a:p>
          <a:p>
            <a:pPr algn="ctr"/>
            <a:r>
              <a:rPr lang="ru-RU" b="1" dirty="0">
                <a:solidFill>
                  <a:srgbClr val="009999"/>
                </a:solidFill>
                <a:latin typeface="Lato" panose="020F0502020204030203" pitchFamily="34" charset="0"/>
                <a:ea typeface="Calibri" panose="020F0502020204030204" pitchFamily="34" charset="0"/>
                <a:cs typeface="Arial" panose="020B0604020202020204" pitchFamily="34" charset="0"/>
              </a:rPr>
              <a:t>Рассмотрение выборным профсоюзным органом  проектов</a:t>
            </a:r>
            <a:r>
              <a:rPr lang="ru-RU" sz="1800" b="1" dirty="0">
                <a:solidFill>
                  <a:srgbClr val="009999"/>
                </a:solidFill>
                <a:effectLst/>
                <a:latin typeface="Lato" panose="020F0502020204030203" pitchFamily="34" charset="0"/>
                <a:ea typeface="Calibri" panose="020F0502020204030204" pitchFamily="34" charset="0"/>
                <a:cs typeface="Arial" panose="020B0604020202020204" pitchFamily="34" charset="0"/>
              </a:rPr>
              <a:t> локальных нормативных актов</a:t>
            </a:r>
            <a:endParaRPr lang="ru-RU" b="1" dirty="0">
              <a:solidFill>
                <a:srgbClr val="009C95"/>
              </a:solidFill>
            </a:endParaRPr>
          </a:p>
        </p:txBody>
      </p:sp>
      <p:sp>
        <p:nvSpPr>
          <p:cNvPr id="4" name="TextBox 3">
            <a:extLst>
              <a:ext uri="{FF2B5EF4-FFF2-40B4-BE49-F238E27FC236}">
                <a16:creationId xmlns="" xmlns:a16="http://schemas.microsoft.com/office/drawing/2014/main" id="{44F2213C-6A4B-CD24-DB01-502364E5E156}"/>
              </a:ext>
            </a:extLst>
          </p:cNvPr>
          <p:cNvSpPr txBox="1"/>
          <p:nvPr/>
        </p:nvSpPr>
        <p:spPr>
          <a:xfrm>
            <a:off x="704992" y="1900910"/>
            <a:ext cx="8277461" cy="738664"/>
          </a:xfrm>
          <a:prstGeom prst="rect">
            <a:avLst/>
          </a:prstGeom>
          <a:noFill/>
        </p:spPr>
        <p:txBody>
          <a:bodyPr wrap="square" rtlCol="0">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	Обращение работодателя рассматривается на заседании профсоюзного комитета. </a:t>
            </a:r>
          </a:p>
          <a:p>
            <a:pPr algn="ctr"/>
            <a:r>
              <a:rPr lang="ru-RU" sz="1400" dirty="0">
                <a:latin typeface="Lato" panose="020F0502020204030203" pitchFamily="34" charset="0"/>
                <a:ea typeface="Lato" panose="020F0502020204030203" pitchFamily="34" charset="0"/>
                <a:cs typeface="Lato" panose="020F0502020204030203" pitchFamily="34" charset="0"/>
              </a:rPr>
              <a:t>	Решение профкома </a:t>
            </a:r>
            <a:r>
              <a:rPr lang="ru-RU" sz="1400" dirty="0">
                <a:solidFill>
                  <a:srgbClr val="CA2324"/>
                </a:solidFill>
                <a:latin typeface="Lato" panose="020F0502020204030203" pitchFamily="34" charset="0"/>
                <a:ea typeface="Lato" panose="020F0502020204030203" pitchFamily="34" charset="0"/>
                <a:cs typeface="Lato" panose="020F0502020204030203" pitchFamily="34" charset="0"/>
              </a:rPr>
              <a:t>оформляется в виде протокола</a:t>
            </a:r>
            <a:r>
              <a:rPr lang="ru-RU" sz="1400" dirty="0">
                <a:latin typeface="Lato" panose="020F0502020204030203" pitchFamily="34" charset="0"/>
                <a:ea typeface="Lato" panose="020F0502020204030203" pitchFamily="34" charset="0"/>
                <a:cs typeface="Lato" panose="020F0502020204030203" pitchFamily="34" charset="0"/>
              </a:rPr>
              <a:t>, который подписывается председательствующим и секретарем.  </a:t>
            </a:r>
          </a:p>
        </p:txBody>
      </p:sp>
      <p:sp>
        <p:nvSpPr>
          <p:cNvPr id="6" name="TextBox 5">
            <a:extLst>
              <a:ext uri="{FF2B5EF4-FFF2-40B4-BE49-F238E27FC236}">
                <a16:creationId xmlns="" xmlns:a16="http://schemas.microsoft.com/office/drawing/2014/main" id="{7315E054-5EF8-AF72-E1EE-A13484B31507}"/>
              </a:ext>
            </a:extLst>
          </p:cNvPr>
          <p:cNvSpPr txBox="1"/>
          <p:nvPr/>
        </p:nvSpPr>
        <p:spPr>
          <a:xfrm>
            <a:off x="6397960" y="3005931"/>
            <a:ext cx="3761179" cy="2031325"/>
          </a:xfrm>
          <a:prstGeom prst="rect">
            <a:avLst/>
          </a:prstGeom>
          <a:noFill/>
          <a:ln w="12700">
            <a:solidFill>
              <a:srgbClr val="CA2324"/>
            </a:solidFill>
          </a:ln>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В соответствии с пунктом 1.4 статьи 32 Устава Профсоюза  - председатель первичной профсоюзной организации подписывает принятые постановления, резолюции, ходатайства…, а также протоколы заседаний, на которых он председательствовал</a:t>
            </a:r>
          </a:p>
          <a:p>
            <a:endParaRPr lang="ru-RU" sz="1400" dirty="0">
              <a:latin typeface="Lato" panose="020F0502020204030203" pitchFamily="34" charset="0"/>
              <a:ea typeface="Lato" panose="020F0502020204030203" pitchFamily="34" charset="0"/>
              <a:cs typeface="Lato" panose="020F0502020204030203" pitchFamily="34" charset="0"/>
            </a:endParaRPr>
          </a:p>
          <a:p>
            <a:r>
              <a:rPr lang="ru-RU" sz="1400" dirty="0">
                <a:latin typeface="Lato" panose="020F0502020204030203" pitchFamily="34" charset="0"/>
                <a:ea typeface="Lato" panose="020F0502020204030203" pitchFamily="34" charset="0"/>
                <a:cs typeface="Lato" panose="020F0502020204030203" pitchFamily="34" charset="0"/>
              </a:rPr>
              <a:t> </a:t>
            </a:r>
          </a:p>
        </p:txBody>
      </p:sp>
      <p:pic>
        <p:nvPicPr>
          <p:cNvPr id="8" name="Рисунок 7">
            <a:extLst>
              <a:ext uri="{FF2B5EF4-FFF2-40B4-BE49-F238E27FC236}">
                <a16:creationId xmlns="" xmlns:a16="http://schemas.microsoft.com/office/drawing/2014/main" id="{1F95D7D2-88C8-A869-33B9-26283DF9021F}"/>
              </a:ext>
            </a:extLst>
          </p:cNvPr>
          <p:cNvPicPr>
            <a:picLocks noChangeAspect="1"/>
          </p:cNvPicPr>
          <p:nvPr/>
        </p:nvPicPr>
        <p:blipFill>
          <a:blip r:embed="rId2"/>
          <a:stretch>
            <a:fillRect/>
          </a:stretch>
        </p:blipFill>
        <p:spPr>
          <a:xfrm>
            <a:off x="4607571" y="2954670"/>
            <a:ext cx="1502968" cy="2266105"/>
          </a:xfrm>
          <a:prstGeom prst="rect">
            <a:avLst/>
          </a:prstGeom>
          <a:effectLst>
            <a:glow rad="139700">
              <a:srgbClr val="009C95">
                <a:alpha val="73000"/>
              </a:srgbClr>
            </a:glow>
          </a:effectLst>
        </p:spPr>
      </p:pic>
      <p:graphicFrame>
        <p:nvGraphicFramePr>
          <p:cNvPr id="9" name="Таблица 9">
            <a:extLst>
              <a:ext uri="{FF2B5EF4-FFF2-40B4-BE49-F238E27FC236}">
                <a16:creationId xmlns="" xmlns:a16="http://schemas.microsoft.com/office/drawing/2014/main" id="{7905F888-D8E4-3613-A9C3-794A48ABAA26}"/>
              </a:ext>
            </a:extLst>
          </p:cNvPr>
          <p:cNvGraphicFramePr>
            <a:graphicFrameLocks noGrp="1"/>
          </p:cNvGraphicFramePr>
          <p:nvPr>
            <p:extLst>
              <p:ext uri="{D42A27DB-BD31-4B8C-83A1-F6EECF244321}">
                <p14:modId xmlns:p14="http://schemas.microsoft.com/office/powerpoint/2010/main" val="1873362626"/>
              </p:ext>
            </p:extLst>
          </p:nvPr>
        </p:nvGraphicFramePr>
        <p:xfrm>
          <a:off x="325464" y="3008982"/>
          <a:ext cx="4056679" cy="2157482"/>
        </p:xfrm>
        <a:graphic>
          <a:graphicData uri="http://schemas.openxmlformats.org/drawingml/2006/table">
            <a:tbl>
              <a:tblPr firstRow="1" bandRow="1">
                <a:tableStyleId>{9D7B26C5-4107-4FEC-AEDC-1716B250A1EF}</a:tableStyleId>
              </a:tblPr>
              <a:tblGrid>
                <a:gridCol w="4056679">
                  <a:extLst>
                    <a:ext uri="{9D8B030D-6E8A-4147-A177-3AD203B41FA5}">
                      <a16:colId xmlns="" xmlns:a16="http://schemas.microsoft.com/office/drawing/2014/main" val="3956923254"/>
                    </a:ext>
                  </a:extLst>
                </a:gridCol>
              </a:tblGrid>
              <a:tr h="216970">
                <a:tc>
                  <a:txBody>
                    <a:bodyPr/>
                    <a:lstStyle/>
                    <a:p>
                      <a:pPr algn="ctr"/>
                      <a:r>
                        <a:rPr lang="ru-RU" sz="1400" dirty="0">
                          <a:latin typeface="Lato" panose="020F0502020204030203" pitchFamily="34" charset="0"/>
                          <a:ea typeface="Lato" panose="020F0502020204030203" pitchFamily="34" charset="0"/>
                          <a:cs typeface="Lato" panose="020F0502020204030203" pitchFamily="34" charset="0"/>
                        </a:rPr>
                        <a:t>Протокол профкома содержит :</a:t>
                      </a:r>
                    </a:p>
                  </a:txBody>
                  <a:tcPr/>
                </a:tc>
                <a:extLst>
                  <a:ext uri="{0D108BD9-81ED-4DB2-BD59-A6C34878D82A}">
                    <a16:rowId xmlns="" xmlns:a16="http://schemas.microsoft.com/office/drawing/2014/main" val="4238942375"/>
                  </a:ext>
                </a:extLst>
              </a:tr>
              <a:tr h="247131">
                <a:tc>
                  <a:txBody>
                    <a:bodyPr/>
                    <a:lstStyle/>
                    <a:p>
                      <a:r>
                        <a:rPr lang="ru-RU" sz="1400" dirty="0">
                          <a:latin typeface="Lato" panose="020F0502020204030203" pitchFamily="34" charset="0"/>
                          <a:ea typeface="Lato" panose="020F0502020204030203" pitchFamily="34" charset="0"/>
                          <a:cs typeface="Lato" panose="020F0502020204030203" pitchFamily="34" charset="0"/>
                        </a:rPr>
                        <a:t>Дату, время и место проведения заседания</a:t>
                      </a:r>
                    </a:p>
                  </a:txBody>
                  <a:tcPr>
                    <a:solidFill>
                      <a:srgbClr val="009C95">
                        <a:alpha val="20000"/>
                      </a:srgbClr>
                    </a:solidFill>
                  </a:tcPr>
                </a:tc>
                <a:extLst>
                  <a:ext uri="{0D108BD9-81ED-4DB2-BD59-A6C34878D82A}">
                    <a16:rowId xmlns="" xmlns:a16="http://schemas.microsoft.com/office/drawing/2014/main" val="20201386"/>
                  </a:ext>
                </a:extLst>
              </a:tr>
              <a:tr h="420122">
                <a:tc>
                  <a:txBody>
                    <a:bodyPr/>
                    <a:lstStyle/>
                    <a:p>
                      <a:r>
                        <a:rPr lang="ru-RU" sz="1400" dirty="0">
                          <a:latin typeface="Lato" panose="020F0502020204030203" pitchFamily="34" charset="0"/>
                          <a:ea typeface="Lato" panose="020F0502020204030203" pitchFamily="34" charset="0"/>
                          <a:cs typeface="Lato" panose="020F0502020204030203" pitchFamily="34" charset="0"/>
                        </a:rPr>
                        <a:t>Число избранных в состав членов</a:t>
                      </a:r>
                    </a:p>
                  </a:txBody>
                  <a:tcPr/>
                </a:tc>
                <a:extLst>
                  <a:ext uri="{0D108BD9-81ED-4DB2-BD59-A6C34878D82A}">
                    <a16:rowId xmlns="" xmlns:a16="http://schemas.microsoft.com/office/drawing/2014/main" val="481080259"/>
                  </a:ext>
                </a:extLst>
              </a:tr>
              <a:tr h="247131">
                <a:tc>
                  <a:txBody>
                    <a:bodyPr/>
                    <a:lstStyle/>
                    <a:p>
                      <a:endParaRPr lang="ru-RU" sz="1400" dirty="0">
                        <a:latin typeface="Lato" panose="020F0502020204030203" pitchFamily="34" charset="0"/>
                        <a:ea typeface="Lato" panose="020F0502020204030203" pitchFamily="34" charset="0"/>
                        <a:cs typeface="Lato" panose="020F0502020204030203" pitchFamily="34" charset="0"/>
                      </a:endParaRPr>
                    </a:p>
                  </a:txBody>
                  <a:tcPr>
                    <a:solidFill>
                      <a:srgbClr val="009C95">
                        <a:alpha val="20000"/>
                      </a:srgbClr>
                    </a:solidFill>
                  </a:tcPr>
                </a:tc>
                <a:extLst>
                  <a:ext uri="{0D108BD9-81ED-4DB2-BD59-A6C34878D82A}">
                    <a16:rowId xmlns="" xmlns:a16="http://schemas.microsoft.com/office/drawing/2014/main" val="3225106311"/>
                  </a:ext>
                </a:extLst>
              </a:tr>
              <a:tr h="420122">
                <a:tc>
                  <a:txBody>
                    <a:bodyPr/>
                    <a:lstStyle/>
                    <a:p>
                      <a:r>
                        <a:rPr lang="ru-RU" sz="1400" dirty="0">
                          <a:latin typeface="Lato" panose="020F0502020204030203" pitchFamily="34" charset="0"/>
                          <a:ea typeface="Lato" panose="020F0502020204030203" pitchFamily="34" charset="0"/>
                          <a:cs typeface="Lato" panose="020F0502020204030203" pitchFamily="34" charset="0"/>
                        </a:rPr>
                        <a:t>Количество присутствующих на заседании и их фамилии (для определения кворума)</a:t>
                      </a:r>
                    </a:p>
                  </a:txBody>
                  <a:tcPr/>
                </a:tc>
                <a:extLst>
                  <a:ext uri="{0D108BD9-81ED-4DB2-BD59-A6C34878D82A}">
                    <a16:rowId xmlns="" xmlns:a16="http://schemas.microsoft.com/office/drawing/2014/main" val="2789891411"/>
                  </a:ext>
                </a:extLst>
              </a:tr>
              <a:tr h="247131">
                <a:tc>
                  <a:txBody>
                    <a:bodyPr/>
                    <a:lstStyle/>
                    <a:p>
                      <a:r>
                        <a:rPr lang="ru-RU" sz="1400" dirty="0">
                          <a:latin typeface="Lato" panose="020F0502020204030203" pitchFamily="34" charset="0"/>
                          <a:ea typeface="Lato" panose="020F0502020204030203" pitchFamily="34" charset="0"/>
                          <a:cs typeface="Lato" panose="020F0502020204030203" pitchFamily="34" charset="0"/>
                        </a:rPr>
                        <a:t>Мнение, его обоснование </a:t>
                      </a:r>
                    </a:p>
                  </a:txBody>
                  <a:tcPr>
                    <a:solidFill>
                      <a:srgbClr val="009C95">
                        <a:alpha val="20000"/>
                      </a:srgbClr>
                    </a:solidFill>
                  </a:tcPr>
                </a:tc>
                <a:extLst>
                  <a:ext uri="{0D108BD9-81ED-4DB2-BD59-A6C34878D82A}">
                    <a16:rowId xmlns="" xmlns:a16="http://schemas.microsoft.com/office/drawing/2014/main" val="1336388579"/>
                  </a:ext>
                </a:extLst>
              </a:tr>
            </a:tbl>
          </a:graphicData>
        </a:graphic>
      </p:graphicFrame>
    </p:spTree>
    <p:extLst>
      <p:ext uri="{BB962C8B-B14F-4D97-AF65-F5344CB8AC3E}">
        <p14:creationId xmlns:p14="http://schemas.microsoft.com/office/powerpoint/2010/main" val="2097741215"/>
      </p:ext>
    </p:extLst>
  </p:cSld>
  <p:clrMapOvr>
    <a:masterClrMapping/>
  </p:clrMapOvr>
</p:sld>
</file>

<file path=ppt/theme/theme1.xml><?xml version="1.0" encoding="utf-8"?>
<a:theme xmlns:a="http://schemas.openxmlformats.org/drawingml/2006/main" name="Ретро">
  <a:themeElements>
    <a:clrScheme name="Другая 1">
      <a:dk1>
        <a:srgbClr val="000000"/>
      </a:dk1>
      <a:lt1>
        <a:srgbClr val="BFBFBF"/>
      </a:lt1>
      <a:dk2>
        <a:srgbClr val="D8D8D8"/>
      </a:dk2>
      <a:lt2>
        <a:srgbClr val="F2F2F2"/>
      </a:lt2>
      <a:accent1>
        <a:srgbClr val="E48312"/>
      </a:accent1>
      <a:accent2>
        <a:srgbClr val="A5A5A5"/>
      </a:accent2>
      <a:accent3>
        <a:srgbClr val="BFBFBF"/>
      </a:accent3>
      <a:accent4>
        <a:srgbClr val="595959"/>
      </a:accent4>
      <a:accent5>
        <a:srgbClr val="7F7F7F"/>
      </a:accent5>
      <a:accent6>
        <a:srgbClr val="3F3F3F"/>
      </a:accent6>
      <a:hlink>
        <a:srgbClr val="595959"/>
      </a:hlink>
      <a:folHlink>
        <a:srgbClr val="8C8C8C"/>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16x9" id="{20094823-1A6D-D64D-97EE-E9E42420B2B7}" vid="{FBC73D24-3337-7D45-8083-66DE1A3D8CD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1968</TotalTime>
  <Words>1142</Words>
  <Application>Microsoft Office PowerPoint</Application>
  <PresentationFormat>Произвольный</PresentationFormat>
  <Paragraphs>120</Paragraphs>
  <Slides>16</Slides>
  <Notes>1</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25" baseType="lpstr">
      <vt:lpstr>SimSun</vt:lpstr>
      <vt:lpstr>Arial</vt:lpstr>
      <vt:lpstr>Calibri</vt:lpstr>
      <vt:lpstr>Lato</vt:lpstr>
      <vt:lpstr>Times New Roman</vt:lpstr>
      <vt:lpstr>Verdana</vt:lpstr>
      <vt:lpstr>Wingdings</vt:lpstr>
      <vt:lpstr>Ретро</vt:lpstr>
      <vt:lpstr>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Василихин Егор Анатольевич</dc:creator>
  <cp:lastModifiedBy>center</cp:lastModifiedBy>
  <cp:revision>125</cp:revision>
  <cp:lastPrinted>2022-09-13T07:43:59Z</cp:lastPrinted>
  <dcterms:modified xsi:type="dcterms:W3CDTF">2022-09-27T11:16:21Z</dcterms:modified>
</cp:coreProperties>
</file>