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7" r:id="rId2"/>
    <p:sldId id="397" r:id="rId3"/>
    <p:sldId id="448" r:id="rId4"/>
    <p:sldId id="455" r:id="rId5"/>
    <p:sldId id="419" r:id="rId6"/>
    <p:sldId id="426" r:id="rId7"/>
    <p:sldId id="437" r:id="rId8"/>
    <p:sldId id="456" r:id="rId9"/>
    <p:sldId id="420" r:id="rId10"/>
    <p:sldId id="422" r:id="rId11"/>
    <p:sldId id="418" r:id="rId12"/>
    <p:sldId id="462" r:id="rId13"/>
    <p:sldId id="438" r:id="rId14"/>
    <p:sldId id="453" r:id="rId15"/>
    <p:sldId id="403" r:id="rId16"/>
    <p:sldId id="442" r:id="rId17"/>
    <p:sldId id="444" r:id="rId18"/>
    <p:sldId id="440" r:id="rId19"/>
    <p:sldId id="407" r:id="rId20"/>
    <p:sldId id="441" r:id="rId21"/>
    <p:sldId id="408" r:id="rId22"/>
    <p:sldId id="409" r:id="rId23"/>
    <p:sldId id="410" r:id="rId24"/>
    <p:sldId id="449" r:id="rId25"/>
    <p:sldId id="411" r:id="rId26"/>
    <p:sldId id="412" r:id="rId27"/>
    <p:sldId id="435" r:id="rId28"/>
    <p:sldId id="445" r:id="rId29"/>
    <p:sldId id="450" r:id="rId30"/>
    <p:sldId id="458" r:id="rId31"/>
    <p:sldId id="446" r:id="rId32"/>
    <p:sldId id="452" r:id="rId33"/>
    <p:sldId id="366" r:id="rId34"/>
    <p:sldId id="353" r:id="rId35"/>
    <p:sldId id="392" r:id="rId36"/>
    <p:sldId id="363" r:id="rId37"/>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69" autoAdjust="0"/>
  </p:normalViewPr>
  <p:slideViewPr>
    <p:cSldViewPr>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D60DA-59C7-4402-9AD1-DCD0B61D78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B3BF96D-0CEA-48DC-8DDC-54E18E6344A1}">
      <dgm:prSet phldrT="[Текст]" custT="1"/>
      <dgm:spPr/>
      <dgm:t>
        <a:bodyPr/>
        <a:lstStyle/>
        <a:p>
          <a:pPr algn="just"/>
          <a:r>
            <a:rPr lang="ru-RU" sz="2800" dirty="0" smtClean="0">
              <a:solidFill>
                <a:schemeClr val="bg1"/>
              </a:solidFill>
              <a:latin typeface="Arial" pitchFamily="34" charset="0"/>
              <a:cs typeface="Arial" pitchFamily="34" charset="0"/>
            </a:rPr>
            <a:t>Финансовые средства, затраченные в отчетном году на охрану труда в ЛПУ РТ</a:t>
          </a:r>
          <a:endParaRPr lang="ru-RU" sz="2800" dirty="0">
            <a:solidFill>
              <a:schemeClr val="bg1"/>
            </a:solidFill>
            <a:latin typeface="Arial" pitchFamily="34" charset="0"/>
            <a:cs typeface="Arial" pitchFamily="34" charset="0"/>
          </a:endParaRPr>
        </a:p>
      </dgm:t>
    </dgm:pt>
    <dgm:pt modelId="{C2B97675-A04B-4590-9F52-6DA541FD0B6A}" type="parTrans" cxnId="{18EFC6D0-42FC-49C7-9325-C9386108608F}">
      <dgm:prSet/>
      <dgm:spPr/>
      <dgm:t>
        <a:bodyPr/>
        <a:lstStyle/>
        <a:p>
          <a:endParaRPr lang="ru-RU"/>
        </a:p>
      </dgm:t>
    </dgm:pt>
    <dgm:pt modelId="{62F10323-F330-4554-B370-ADE60D28D6DE}" type="sibTrans" cxnId="{18EFC6D0-42FC-49C7-9325-C9386108608F}">
      <dgm:prSet/>
      <dgm:spPr/>
      <dgm:t>
        <a:bodyPr/>
        <a:lstStyle/>
        <a:p>
          <a:endParaRPr lang="ru-RU"/>
        </a:p>
      </dgm:t>
    </dgm:pt>
    <dgm:pt modelId="{38A6C5E1-84D9-4CDC-A713-B3CD7ABCF98F}">
      <dgm:prSet phldrT="[Текст]" custT="1"/>
      <dgm:spPr/>
      <dgm:t>
        <a:bodyPr/>
        <a:lstStyle/>
        <a:p>
          <a:pPr algn="just"/>
          <a:r>
            <a:rPr lang="ru-RU" sz="2800" dirty="0" smtClean="0">
              <a:solidFill>
                <a:schemeClr val="bg1"/>
              </a:solidFill>
              <a:latin typeface="Arial" pitchFamily="34" charset="0"/>
              <a:cs typeface="Arial" pitchFamily="34" charset="0"/>
            </a:rPr>
            <a:t>Средний показатель затрат по здравоохранению РТ в перерасчете на одного работающего в 2017 году составил</a:t>
          </a:r>
          <a:endParaRPr lang="ru-RU" sz="2800" dirty="0"/>
        </a:p>
      </dgm:t>
    </dgm:pt>
    <dgm:pt modelId="{9CD2F09A-2407-44BB-9A01-D9BE50CAC490}" type="parTrans" cxnId="{A5E4A41B-47DE-455B-B67B-E8F49901B7E2}">
      <dgm:prSet/>
      <dgm:spPr/>
      <dgm:t>
        <a:bodyPr/>
        <a:lstStyle/>
        <a:p>
          <a:endParaRPr lang="ru-RU"/>
        </a:p>
      </dgm:t>
    </dgm:pt>
    <dgm:pt modelId="{5B1A63FF-CA0F-4EBB-88AF-B336CC8A9E5C}" type="sibTrans" cxnId="{A5E4A41B-47DE-455B-B67B-E8F49901B7E2}">
      <dgm:prSet/>
      <dgm:spPr/>
      <dgm:t>
        <a:bodyPr/>
        <a:lstStyle/>
        <a:p>
          <a:endParaRPr lang="ru-RU"/>
        </a:p>
      </dgm:t>
    </dgm:pt>
    <dgm:pt modelId="{B4879075-9CCB-4396-A354-86B67A9559BC}">
      <dgm:prSet phldrT="[Текст]"/>
      <dgm:spPr/>
      <dgm:t>
        <a:bodyPr/>
        <a:lstStyle/>
        <a:p>
          <a:r>
            <a:rPr lang="ru-RU" dirty="0" smtClean="0">
              <a:solidFill>
                <a:srgbClr val="C00000"/>
              </a:solidFill>
            </a:rPr>
            <a:t>     8,1 тыс. рублей</a:t>
          </a:r>
          <a:endParaRPr lang="ru-RU" dirty="0">
            <a:solidFill>
              <a:srgbClr val="C00000"/>
            </a:solidFill>
          </a:endParaRPr>
        </a:p>
      </dgm:t>
    </dgm:pt>
    <dgm:pt modelId="{85146D11-A980-442A-9FB2-2864DCDDA035}" type="parTrans" cxnId="{536E80D0-2BD6-4F64-B4E1-CFFAB70E66F4}">
      <dgm:prSet/>
      <dgm:spPr/>
      <dgm:t>
        <a:bodyPr/>
        <a:lstStyle/>
        <a:p>
          <a:endParaRPr lang="ru-RU"/>
        </a:p>
      </dgm:t>
    </dgm:pt>
    <dgm:pt modelId="{576A3C6C-FE8D-4589-9962-07019F1EAEA7}" type="sibTrans" cxnId="{536E80D0-2BD6-4F64-B4E1-CFFAB70E66F4}">
      <dgm:prSet/>
      <dgm:spPr/>
      <dgm:t>
        <a:bodyPr/>
        <a:lstStyle/>
        <a:p>
          <a:endParaRPr lang="ru-RU"/>
        </a:p>
      </dgm:t>
    </dgm:pt>
    <dgm:pt modelId="{E3C16057-EA40-453E-BFA1-BDAAEC6B2E86}">
      <dgm:prSet phldrT="[Текст]"/>
      <dgm:spPr/>
      <dgm:t>
        <a:bodyPr/>
        <a:lstStyle/>
        <a:p>
          <a:r>
            <a:rPr lang="ru-RU" dirty="0" smtClean="0">
              <a:solidFill>
                <a:srgbClr val="C00000"/>
              </a:solidFill>
            </a:rPr>
            <a:t>     610,1 млн. рублей</a:t>
          </a:r>
          <a:endParaRPr lang="ru-RU" dirty="0">
            <a:solidFill>
              <a:srgbClr val="FF0000"/>
            </a:solidFill>
          </a:endParaRPr>
        </a:p>
      </dgm:t>
    </dgm:pt>
    <dgm:pt modelId="{03EA7D86-5ED0-4580-B538-882A2ECDCB5B}" type="sibTrans" cxnId="{D2088DC0-43F3-43DE-8A7C-259707E45EAF}">
      <dgm:prSet/>
      <dgm:spPr/>
      <dgm:t>
        <a:bodyPr/>
        <a:lstStyle/>
        <a:p>
          <a:endParaRPr lang="ru-RU"/>
        </a:p>
      </dgm:t>
    </dgm:pt>
    <dgm:pt modelId="{8ACF146D-1542-4023-8768-3CDB64528D4B}" type="parTrans" cxnId="{D2088DC0-43F3-43DE-8A7C-259707E45EAF}">
      <dgm:prSet/>
      <dgm:spPr/>
      <dgm:t>
        <a:bodyPr/>
        <a:lstStyle/>
        <a:p>
          <a:endParaRPr lang="ru-RU"/>
        </a:p>
      </dgm:t>
    </dgm:pt>
    <dgm:pt modelId="{AF8123E5-55DE-447B-B791-A546DB9FDC36}" type="pres">
      <dgm:prSet presAssocID="{288D60DA-59C7-4402-9AD1-DCD0B61D7854}" presName="linear" presStyleCnt="0">
        <dgm:presLayoutVars>
          <dgm:animLvl val="lvl"/>
          <dgm:resizeHandles val="exact"/>
        </dgm:presLayoutVars>
      </dgm:prSet>
      <dgm:spPr/>
      <dgm:t>
        <a:bodyPr/>
        <a:lstStyle/>
        <a:p>
          <a:endParaRPr lang="ru-RU"/>
        </a:p>
      </dgm:t>
    </dgm:pt>
    <dgm:pt modelId="{2C0BE63D-7AA1-4D46-9AC7-9CFFA021CC27}" type="pres">
      <dgm:prSet presAssocID="{9B3BF96D-0CEA-48DC-8DDC-54E18E6344A1}" presName="parentText" presStyleLbl="node1" presStyleIdx="0" presStyleCnt="2" custScaleX="98248" custScaleY="63970" custLinFactNeighborX="126" custLinFactNeighborY="-8822">
        <dgm:presLayoutVars>
          <dgm:chMax val="0"/>
          <dgm:bulletEnabled val="1"/>
        </dgm:presLayoutVars>
      </dgm:prSet>
      <dgm:spPr/>
      <dgm:t>
        <a:bodyPr/>
        <a:lstStyle/>
        <a:p>
          <a:endParaRPr lang="ru-RU"/>
        </a:p>
      </dgm:t>
    </dgm:pt>
    <dgm:pt modelId="{86EAA98F-081C-40F3-92A2-D7A6CA7017E3}" type="pres">
      <dgm:prSet presAssocID="{9B3BF96D-0CEA-48DC-8DDC-54E18E6344A1}" presName="childText" presStyleLbl="revTx" presStyleIdx="0" presStyleCnt="2">
        <dgm:presLayoutVars>
          <dgm:bulletEnabled val="1"/>
        </dgm:presLayoutVars>
      </dgm:prSet>
      <dgm:spPr/>
      <dgm:t>
        <a:bodyPr/>
        <a:lstStyle/>
        <a:p>
          <a:endParaRPr lang="ru-RU"/>
        </a:p>
      </dgm:t>
    </dgm:pt>
    <dgm:pt modelId="{580A3FE0-F4D0-45D3-AEA9-2FAD6E2260F8}" type="pres">
      <dgm:prSet presAssocID="{38A6C5E1-84D9-4CDC-A713-B3CD7ABCF98F}" presName="parentText" presStyleLbl="node1" presStyleIdx="1" presStyleCnt="2" custScaleX="98248" custScaleY="110328">
        <dgm:presLayoutVars>
          <dgm:chMax val="0"/>
          <dgm:bulletEnabled val="1"/>
        </dgm:presLayoutVars>
      </dgm:prSet>
      <dgm:spPr/>
      <dgm:t>
        <a:bodyPr/>
        <a:lstStyle/>
        <a:p>
          <a:endParaRPr lang="ru-RU"/>
        </a:p>
      </dgm:t>
    </dgm:pt>
    <dgm:pt modelId="{1F16616F-8CF5-4758-AC87-6F8572296235}" type="pres">
      <dgm:prSet presAssocID="{38A6C5E1-84D9-4CDC-A713-B3CD7ABCF98F}" presName="childText" presStyleLbl="revTx" presStyleIdx="1" presStyleCnt="2">
        <dgm:presLayoutVars>
          <dgm:bulletEnabled val="1"/>
        </dgm:presLayoutVars>
      </dgm:prSet>
      <dgm:spPr/>
      <dgm:t>
        <a:bodyPr/>
        <a:lstStyle/>
        <a:p>
          <a:endParaRPr lang="ru-RU"/>
        </a:p>
      </dgm:t>
    </dgm:pt>
  </dgm:ptLst>
  <dgm:cxnLst>
    <dgm:cxn modelId="{A5E4A41B-47DE-455B-B67B-E8F49901B7E2}" srcId="{288D60DA-59C7-4402-9AD1-DCD0B61D7854}" destId="{38A6C5E1-84D9-4CDC-A713-B3CD7ABCF98F}" srcOrd="1" destOrd="0" parTransId="{9CD2F09A-2407-44BB-9A01-D9BE50CAC490}" sibTransId="{5B1A63FF-CA0F-4EBB-88AF-B336CC8A9E5C}"/>
    <dgm:cxn modelId="{D2088DC0-43F3-43DE-8A7C-259707E45EAF}" srcId="{9B3BF96D-0CEA-48DC-8DDC-54E18E6344A1}" destId="{E3C16057-EA40-453E-BFA1-BDAAEC6B2E86}" srcOrd="0" destOrd="0" parTransId="{8ACF146D-1542-4023-8768-3CDB64528D4B}" sibTransId="{03EA7D86-5ED0-4580-B538-882A2ECDCB5B}"/>
    <dgm:cxn modelId="{83DC2B4A-4A10-43DD-80ED-76AA47E3CE5B}" type="presOf" srcId="{E3C16057-EA40-453E-BFA1-BDAAEC6B2E86}" destId="{86EAA98F-081C-40F3-92A2-D7A6CA7017E3}" srcOrd="0" destOrd="0" presId="urn:microsoft.com/office/officeart/2005/8/layout/vList2"/>
    <dgm:cxn modelId="{536E80D0-2BD6-4F64-B4E1-CFFAB70E66F4}" srcId="{38A6C5E1-84D9-4CDC-A713-B3CD7ABCF98F}" destId="{B4879075-9CCB-4396-A354-86B67A9559BC}" srcOrd="0" destOrd="0" parTransId="{85146D11-A980-442A-9FB2-2864DCDDA035}" sibTransId="{576A3C6C-FE8D-4589-9962-07019F1EAEA7}"/>
    <dgm:cxn modelId="{2B9A71BD-DCA8-4AE4-A872-3742D814C3B5}" type="presOf" srcId="{38A6C5E1-84D9-4CDC-A713-B3CD7ABCF98F}" destId="{580A3FE0-F4D0-45D3-AEA9-2FAD6E2260F8}" srcOrd="0" destOrd="0" presId="urn:microsoft.com/office/officeart/2005/8/layout/vList2"/>
    <dgm:cxn modelId="{18EFC6D0-42FC-49C7-9325-C9386108608F}" srcId="{288D60DA-59C7-4402-9AD1-DCD0B61D7854}" destId="{9B3BF96D-0CEA-48DC-8DDC-54E18E6344A1}" srcOrd="0" destOrd="0" parTransId="{C2B97675-A04B-4590-9F52-6DA541FD0B6A}" sibTransId="{62F10323-F330-4554-B370-ADE60D28D6DE}"/>
    <dgm:cxn modelId="{04A02C6F-DE9E-488B-8FCC-690103D9C13E}" type="presOf" srcId="{9B3BF96D-0CEA-48DC-8DDC-54E18E6344A1}" destId="{2C0BE63D-7AA1-4D46-9AC7-9CFFA021CC27}" srcOrd="0" destOrd="0" presId="urn:microsoft.com/office/officeart/2005/8/layout/vList2"/>
    <dgm:cxn modelId="{F7C91C78-3557-4202-B457-267FC80B8040}" type="presOf" srcId="{288D60DA-59C7-4402-9AD1-DCD0B61D7854}" destId="{AF8123E5-55DE-447B-B791-A546DB9FDC36}" srcOrd="0" destOrd="0" presId="urn:microsoft.com/office/officeart/2005/8/layout/vList2"/>
    <dgm:cxn modelId="{3EA76A2B-014B-410C-9D05-41535175CAAE}" type="presOf" srcId="{B4879075-9CCB-4396-A354-86B67A9559BC}" destId="{1F16616F-8CF5-4758-AC87-6F8572296235}" srcOrd="0" destOrd="0" presId="urn:microsoft.com/office/officeart/2005/8/layout/vList2"/>
    <dgm:cxn modelId="{E9C412E8-6B7A-4E0F-9461-1AD0CA79ECDD}" type="presParOf" srcId="{AF8123E5-55DE-447B-B791-A546DB9FDC36}" destId="{2C0BE63D-7AA1-4D46-9AC7-9CFFA021CC27}" srcOrd="0" destOrd="0" presId="urn:microsoft.com/office/officeart/2005/8/layout/vList2"/>
    <dgm:cxn modelId="{D9E1259F-C37D-4EED-9A2C-7961462002F0}" type="presParOf" srcId="{AF8123E5-55DE-447B-B791-A546DB9FDC36}" destId="{86EAA98F-081C-40F3-92A2-D7A6CA7017E3}" srcOrd="1" destOrd="0" presId="urn:microsoft.com/office/officeart/2005/8/layout/vList2"/>
    <dgm:cxn modelId="{759608E4-900D-4892-9AFA-4D04B8968FB6}" type="presParOf" srcId="{AF8123E5-55DE-447B-B791-A546DB9FDC36}" destId="{580A3FE0-F4D0-45D3-AEA9-2FAD6E2260F8}" srcOrd="2" destOrd="0" presId="urn:microsoft.com/office/officeart/2005/8/layout/vList2"/>
    <dgm:cxn modelId="{99B998D9-214D-488D-A0F5-041C80F346C6}" type="presParOf" srcId="{AF8123E5-55DE-447B-B791-A546DB9FDC36}" destId="{1F16616F-8CF5-4758-AC87-6F8572296235}" srcOrd="3" destOrd="0" presId="urn:microsoft.com/office/officeart/2005/8/layout/vList2"/>
  </dgm:cxnLst>
  <dgm:bg>
    <a:solidFill>
      <a:schemeClr val="accent3">
        <a:lumMod val="60000"/>
        <a:lumOff val="40000"/>
      </a:schemeClr>
    </a:solidFill>
    <a:effectLst>
      <a:glow rad="228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E63D-7AA1-4D46-9AC7-9CFFA021CC27}">
      <dsp:nvSpPr>
        <dsp:cNvPr id="0" name=""/>
        <dsp:cNvSpPr/>
      </dsp:nvSpPr>
      <dsp:spPr>
        <a:xfrm>
          <a:off x="100929" y="214814"/>
          <a:ext cx="9896283" cy="7664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ru-RU" sz="2800" kern="1200" dirty="0" smtClean="0">
              <a:solidFill>
                <a:schemeClr val="bg1"/>
              </a:solidFill>
              <a:latin typeface="Arial" pitchFamily="34" charset="0"/>
              <a:cs typeface="Arial" pitchFamily="34" charset="0"/>
            </a:rPr>
            <a:t>Финансовые средства, затраченные в отчетном году на охрану труда в ЛПУ РТ</a:t>
          </a:r>
          <a:endParaRPr lang="ru-RU" sz="2800" kern="1200" dirty="0">
            <a:solidFill>
              <a:schemeClr val="bg1"/>
            </a:solidFill>
            <a:latin typeface="Arial" pitchFamily="34" charset="0"/>
            <a:cs typeface="Arial" pitchFamily="34" charset="0"/>
          </a:endParaRPr>
        </a:p>
      </dsp:txBody>
      <dsp:txXfrm>
        <a:off x="138342" y="252227"/>
        <a:ext cx="9821457" cy="691585"/>
      </dsp:txXfrm>
    </dsp:sp>
    <dsp:sp modelId="{86EAA98F-081C-40F3-92A2-D7A6CA7017E3}">
      <dsp:nvSpPr>
        <dsp:cNvPr id="0" name=""/>
        <dsp:cNvSpPr/>
      </dsp:nvSpPr>
      <dsp:spPr>
        <a:xfrm>
          <a:off x="0" y="1074725"/>
          <a:ext cx="1007275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810" tIns="81280" rIns="455168" bIns="81280" numCol="1" spcCol="1270" anchor="t" anchorCtr="0">
          <a:noAutofit/>
        </a:bodyPr>
        <a:lstStyle/>
        <a:p>
          <a:pPr marL="285750" lvl="1" indent="-285750" algn="l" defTabSz="2222500">
            <a:lnSpc>
              <a:spcPct val="90000"/>
            </a:lnSpc>
            <a:spcBef>
              <a:spcPct val="0"/>
            </a:spcBef>
            <a:spcAft>
              <a:spcPct val="20000"/>
            </a:spcAft>
            <a:buChar char="••"/>
          </a:pPr>
          <a:r>
            <a:rPr lang="ru-RU" sz="5000" kern="1200" dirty="0" smtClean="0">
              <a:solidFill>
                <a:srgbClr val="C00000"/>
              </a:solidFill>
            </a:rPr>
            <a:t>     610,1 млн. рублей</a:t>
          </a:r>
          <a:endParaRPr lang="ru-RU" sz="5000" kern="1200" dirty="0">
            <a:solidFill>
              <a:srgbClr val="FF0000"/>
            </a:solidFill>
          </a:endParaRPr>
        </a:p>
      </dsp:txBody>
      <dsp:txXfrm>
        <a:off x="0" y="1074725"/>
        <a:ext cx="10072758" cy="1059840"/>
      </dsp:txXfrm>
    </dsp:sp>
    <dsp:sp modelId="{580A3FE0-F4D0-45D3-AEA9-2FAD6E2260F8}">
      <dsp:nvSpPr>
        <dsp:cNvPr id="0" name=""/>
        <dsp:cNvSpPr/>
      </dsp:nvSpPr>
      <dsp:spPr>
        <a:xfrm>
          <a:off x="88237" y="2134565"/>
          <a:ext cx="9896283" cy="132181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ru-RU" sz="2800" kern="1200" dirty="0" smtClean="0">
              <a:solidFill>
                <a:schemeClr val="bg1"/>
              </a:solidFill>
              <a:latin typeface="Arial" pitchFamily="34" charset="0"/>
              <a:cs typeface="Arial" pitchFamily="34" charset="0"/>
            </a:rPr>
            <a:t>Средний показатель затрат по здравоохранению РТ в перерасчете на одного работающего в 2017 году составил</a:t>
          </a:r>
          <a:endParaRPr lang="ru-RU" sz="2800" kern="1200" dirty="0"/>
        </a:p>
      </dsp:txBody>
      <dsp:txXfrm>
        <a:off x="152763" y="2199091"/>
        <a:ext cx="9767231" cy="1192765"/>
      </dsp:txXfrm>
    </dsp:sp>
    <dsp:sp modelId="{1F16616F-8CF5-4758-AC87-6F8572296235}">
      <dsp:nvSpPr>
        <dsp:cNvPr id="0" name=""/>
        <dsp:cNvSpPr/>
      </dsp:nvSpPr>
      <dsp:spPr>
        <a:xfrm>
          <a:off x="0" y="3456382"/>
          <a:ext cx="10072758"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810" tIns="81280" rIns="455168" bIns="81280" numCol="1" spcCol="1270" anchor="t" anchorCtr="0">
          <a:noAutofit/>
        </a:bodyPr>
        <a:lstStyle/>
        <a:p>
          <a:pPr marL="285750" lvl="1" indent="-285750" algn="l" defTabSz="2222500">
            <a:lnSpc>
              <a:spcPct val="90000"/>
            </a:lnSpc>
            <a:spcBef>
              <a:spcPct val="0"/>
            </a:spcBef>
            <a:spcAft>
              <a:spcPct val="20000"/>
            </a:spcAft>
            <a:buChar char="••"/>
          </a:pPr>
          <a:r>
            <a:rPr lang="ru-RU" sz="5000" kern="1200" dirty="0" smtClean="0">
              <a:solidFill>
                <a:srgbClr val="C00000"/>
              </a:solidFill>
            </a:rPr>
            <a:t>     8,1 тыс. рублей</a:t>
          </a:r>
          <a:endParaRPr lang="ru-RU" sz="5000" kern="1200" dirty="0">
            <a:solidFill>
              <a:srgbClr val="C00000"/>
            </a:solidFill>
          </a:endParaRPr>
        </a:p>
      </dsp:txBody>
      <dsp:txXfrm>
        <a:off x="0" y="3456382"/>
        <a:ext cx="10072758"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5195B2-085B-41FD-BEA0-BE24852C4D17}" type="datetimeFigureOut">
              <a:rPr lang="ru-RU"/>
              <a:pPr>
                <a:defRPr/>
              </a:pPr>
              <a:t>27.03.2018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5639712-D87C-4E59-81C3-6DEBF500239E}" type="slidenum">
              <a:rPr lang="ru-RU" altLang="ru-RU"/>
              <a:pPr/>
              <a:t>‹#›</a:t>
            </a:fld>
            <a:endParaRPr lang="ru-RU" altLang="ru-RU"/>
          </a:p>
        </p:txBody>
      </p:sp>
    </p:spTree>
    <p:extLst>
      <p:ext uri="{BB962C8B-B14F-4D97-AF65-F5344CB8AC3E}">
        <p14:creationId xmlns:p14="http://schemas.microsoft.com/office/powerpoint/2010/main" val="1144239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xfrm>
            <a:off x="381000" y="687388"/>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851C58-5E60-495A-A294-D12E8819994C}" type="slidenum">
              <a:rPr lang="ru-RU" altLang="ru-RU">
                <a:solidFill>
                  <a:srgbClr val="000000"/>
                </a:solidFill>
                <a:latin typeface="Perpetua" panose="02020502060401020303" pitchFamily="18" charset="0"/>
              </a:rPr>
              <a:pPr/>
              <a:t>5</a:t>
            </a:fld>
            <a:endParaRPr lang="ru-RU" altLang="ru-RU">
              <a:solidFill>
                <a:srgbClr val="000000"/>
              </a:solidFill>
              <a:latin typeface="Perpetua" panose="02020502060401020303" pitchFamily="18" charset="0"/>
            </a:endParaRPr>
          </a:p>
        </p:txBody>
      </p:sp>
    </p:spTree>
    <p:extLst>
      <p:ext uri="{BB962C8B-B14F-4D97-AF65-F5344CB8AC3E}">
        <p14:creationId xmlns:p14="http://schemas.microsoft.com/office/powerpoint/2010/main" val="298502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5" name="Полилиния 4"/>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9" name="Заголовок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C8081B1A-03EA-4D3A-B7DE-9FD4D41AE50D}" type="datetime1">
              <a:rPr lang="ru-RU"/>
              <a:pPr>
                <a:defRPr/>
              </a:pPr>
              <a:t>27.03.2018</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fld id="{648830E2-4E37-4686-8CCB-74A9584B4ECA}" type="slidenum">
              <a:rPr lang="ru-RU" altLang="ru-RU"/>
              <a:pPr/>
              <a:t>‹#›</a:t>
            </a:fld>
            <a:endParaRPr lang="ru-RU" altLang="ru-RU"/>
          </a:p>
        </p:txBody>
      </p:sp>
    </p:spTree>
    <p:extLst>
      <p:ext uri="{BB962C8B-B14F-4D97-AF65-F5344CB8AC3E}">
        <p14:creationId xmlns:p14="http://schemas.microsoft.com/office/powerpoint/2010/main" val="38540744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411364B-9FC5-4AF8-89B1-B68AEA82112A}" type="datetime1">
              <a:rPr lang="ru-RU"/>
              <a:pPr>
                <a:defRPr/>
              </a:pPr>
              <a:t>27.03.2018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765364E3-2A46-411E-9B20-687520CE9962}" type="slidenum">
              <a:rPr lang="ru-RU" altLang="ru-RU"/>
              <a:pPr/>
              <a:t>‹#›</a:t>
            </a:fld>
            <a:endParaRPr lang="ru-RU" altLang="ru-RU"/>
          </a:p>
        </p:txBody>
      </p:sp>
    </p:spTree>
    <p:extLst>
      <p:ext uri="{BB962C8B-B14F-4D97-AF65-F5344CB8AC3E}">
        <p14:creationId xmlns:p14="http://schemas.microsoft.com/office/powerpoint/2010/main" val="98346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89D723E-70F6-47D1-BD65-957D527757B3}" type="datetime1">
              <a:rPr lang="ru-RU"/>
              <a:pPr>
                <a:defRPr/>
              </a:pPr>
              <a:t>27.03.2018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68AC1CD1-30F7-4A16-81CE-9DB76023E674}" type="slidenum">
              <a:rPr lang="ru-RU" altLang="ru-RU"/>
              <a:pPr/>
              <a:t>‹#›</a:t>
            </a:fld>
            <a:endParaRPr lang="ru-RU" altLang="ru-RU"/>
          </a:p>
        </p:txBody>
      </p:sp>
    </p:spTree>
    <p:extLst>
      <p:ext uri="{BB962C8B-B14F-4D97-AF65-F5344CB8AC3E}">
        <p14:creationId xmlns:p14="http://schemas.microsoft.com/office/powerpoint/2010/main" val="401240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016002E-5E81-428E-A285-893B97A202D2}" type="datetime1">
              <a:rPr lang="ru-RU"/>
              <a:pPr>
                <a:defRPr/>
              </a:pPr>
              <a:t>27.03.2018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fld id="{5A166A8B-6B60-44E6-8C6C-6C0347838E2A}" type="slidenum">
              <a:rPr lang="ru-RU" altLang="ru-RU"/>
              <a:pPr/>
              <a:t>‹#›</a:t>
            </a:fld>
            <a:endParaRPr lang="ru-RU" altLang="ru-RU"/>
          </a:p>
        </p:txBody>
      </p:sp>
    </p:spTree>
    <p:extLst>
      <p:ext uri="{BB962C8B-B14F-4D97-AF65-F5344CB8AC3E}">
        <p14:creationId xmlns:p14="http://schemas.microsoft.com/office/powerpoint/2010/main" val="375687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5" name="Полилиния 4"/>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D4C567D8-DAE2-490A-8901-4F9B78CEF2B6}" type="datetime1">
              <a:rPr lang="ru-RU"/>
              <a:pPr>
                <a:defRPr/>
              </a:pPr>
              <a:t>27.03.2018</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67BDCB76-C4A2-40EE-B2F5-C906E29741C1}" type="slidenum">
              <a:rPr lang="ru-RU" altLang="ru-RU"/>
              <a:pPr/>
              <a:t>‹#›</a:t>
            </a:fld>
            <a:endParaRPr lang="ru-RU" altLang="ru-RU"/>
          </a:p>
        </p:txBody>
      </p:sp>
    </p:spTree>
    <p:extLst>
      <p:ext uri="{BB962C8B-B14F-4D97-AF65-F5344CB8AC3E}">
        <p14:creationId xmlns:p14="http://schemas.microsoft.com/office/powerpoint/2010/main" val="3092491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9956800" cy="1143000"/>
          </a:xfrm>
        </p:spPr>
        <p:txBody>
          <a:bodyPr/>
          <a:lstStyle/>
          <a:p>
            <a:r>
              <a:rPr lang="ru-RU" smtClean="0"/>
              <a:t>Образец заголовка</a:t>
            </a:r>
            <a:endParaRPr lang="en-US"/>
          </a:p>
        </p:txBody>
      </p:sp>
      <p:sp>
        <p:nvSpPr>
          <p:cNvPr id="3" name="Объект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E0F2D75-D3D5-4AC9-BFE2-97B0E6CBC319}" type="datetime1">
              <a:rPr lang="ru-RU"/>
              <a:pPr>
                <a:defRPr/>
              </a:pPr>
              <a:t>27.03.2018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AEB625F8-6259-4557-B671-C38920E2C874}" type="slidenum">
              <a:rPr lang="ru-RU" altLang="ru-RU"/>
              <a:pPr/>
              <a:t>‹#›</a:t>
            </a:fld>
            <a:endParaRPr lang="ru-RU" altLang="ru-RU"/>
          </a:p>
        </p:txBody>
      </p:sp>
    </p:spTree>
    <p:extLst>
      <p:ext uri="{BB962C8B-B14F-4D97-AF65-F5344CB8AC3E}">
        <p14:creationId xmlns:p14="http://schemas.microsoft.com/office/powerpoint/2010/main" val="358809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07D80D8B-1DEF-4485-9FDD-4DA7D2B4E6BE}" type="datetime1">
              <a:rPr lang="ru-RU"/>
              <a:pPr>
                <a:defRPr/>
              </a:pPr>
              <a:t>27.03.2018</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fld id="{6DDE9A9B-4F33-40AD-A7AA-4516B3973495}" type="slidenum">
              <a:rPr lang="ru-RU" altLang="ru-RU"/>
              <a:pPr/>
              <a:t>‹#›</a:t>
            </a:fld>
            <a:endParaRPr lang="ru-RU" altLang="ru-RU"/>
          </a:p>
        </p:txBody>
      </p:sp>
    </p:spTree>
    <p:extLst>
      <p:ext uri="{BB962C8B-B14F-4D97-AF65-F5344CB8AC3E}">
        <p14:creationId xmlns:p14="http://schemas.microsoft.com/office/powerpoint/2010/main" val="288239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320"/>
            <a:ext cx="9960864"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697210CD-E7B7-4CC5-803A-8961206C9F53}" type="datetime1">
              <a:rPr lang="ru-RU"/>
              <a:pPr>
                <a:defRPr/>
              </a:pPr>
              <a:t>27.03.2018</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fld id="{53435D84-EFF7-4A13-A913-B5AB2CEDDB65}" type="slidenum">
              <a:rPr lang="ru-RU" altLang="ru-RU"/>
              <a:pPr/>
              <a:t>‹#›</a:t>
            </a:fld>
            <a:endParaRPr lang="ru-RU" altLang="ru-RU"/>
          </a:p>
        </p:txBody>
      </p:sp>
    </p:spTree>
    <p:extLst>
      <p:ext uri="{BB962C8B-B14F-4D97-AF65-F5344CB8AC3E}">
        <p14:creationId xmlns:p14="http://schemas.microsoft.com/office/powerpoint/2010/main" val="365566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F95F650D-9E4E-4068-9288-53D5F25ADA51}" type="datetime1">
              <a:rPr lang="ru-RU"/>
              <a:pPr>
                <a:defRPr/>
              </a:pPr>
              <a:t>27.03.2018</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fld id="{83CBA635-5CD2-46FF-961B-DF4ECC6AFA9E}" type="slidenum">
              <a:rPr lang="ru-RU" altLang="ru-RU"/>
              <a:pPr/>
              <a:t>‹#›</a:t>
            </a:fld>
            <a:endParaRPr lang="ru-RU" altLang="ru-RU"/>
          </a:p>
        </p:txBody>
      </p:sp>
    </p:spTree>
    <p:extLst>
      <p:ext uri="{BB962C8B-B14F-4D97-AF65-F5344CB8AC3E}">
        <p14:creationId xmlns:p14="http://schemas.microsoft.com/office/powerpoint/2010/main" val="120084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00CD47A7-04B7-4AC5-AC29-2C5BA6C72A6D}" type="datetime1">
              <a:rPr lang="ru-RU"/>
              <a:pPr>
                <a:defRPr/>
              </a:pPr>
              <a:t>27.03.2018</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10875963" y="6421438"/>
            <a:ext cx="1016000" cy="365125"/>
          </a:xfrm>
        </p:spPr>
        <p:txBody>
          <a:bodyPr/>
          <a:lstStyle>
            <a:lvl1pPr>
              <a:defRPr/>
            </a:lvl1pPr>
          </a:lstStyle>
          <a:p>
            <a:fld id="{3A44E09F-26DC-4B47-9F9E-720D3C4559E7}" type="slidenum">
              <a:rPr lang="ru-RU" altLang="ru-RU"/>
              <a:pPr/>
              <a:t>‹#›</a:t>
            </a:fld>
            <a:endParaRPr lang="ru-RU" altLang="ru-RU"/>
          </a:p>
        </p:txBody>
      </p:sp>
    </p:spTree>
    <p:extLst>
      <p:ext uri="{BB962C8B-B14F-4D97-AF65-F5344CB8AC3E}">
        <p14:creationId xmlns:p14="http://schemas.microsoft.com/office/powerpoint/2010/main" val="145915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fld id="{37C2E67C-B74B-43A8-AC92-48D3354580C4}" type="datetime1">
              <a:rPr lang="ru-RU"/>
              <a:pPr>
                <a:defRPr/>
              </a:pPr>
              <a:t>27.03.2018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fld id="{36810B95-D6EC-4990-9520-5CC4CF56E83C}" type="slidenum">
              <a:rPr lang="ru-RU" altLang="ru-RU"/>
              <a:pPr/>
              <a:t>‹#›</a:t>
            </a:fld>
            <a:endParaRPr lang="ru-RU" altLang="ru-RU"/>
          </a:p>
        </p:txBody>
      </p:sp>
    </p:spTree>
    <p:extLst>
      <p:ext uri="{BB962C8B-B14F-4D97-AF65-F5344CB8AC3E}">
        <p14:creationId xmlns:p14="http://schemas.microsoft.com/office/powerpoint/2010/main" val="248938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16" name="Полилиния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cs typeface="+mn-cs"/>
            </a:endParaRPr>
          </a:p>
        </p:txBody>
      </p:sp>
      <p:sp>
        <p:nvSpPr>
          <p:cNvPr id="3076" name="Заголовок 8"/>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3077" name="Текст 29"/>
          <p:cNvSpPr>
            <a:spLocks noGrp="1"/>
          </p:cNvSpPr>
          <p:nvPr>
            <p:ph type="body" idx="1"/>
          </p:nvPr>
        </p:nvSpPr>
        <p:spPr bwMode="auto">
          <a:xfrm>
            <a:off x="609600" y="1600200"/>
            <a:ext cx="995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609600" y="6421438"/>
            <a:ext cx="28448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CC353534-7FF0-4904-8D5B-805A04B0AFB8}" type="datetime1">
              <a:rPr lang="ru-RU"/>
              <a:pPr>
                <a:defRPr/>
              </a:pPr>
              <a:t>27.03.2018</a:t>
            </a:fld>
            <a:endParaRPr lang="ru-RU"/>
          </a:p>
        </p:txBody>
      </p:sp>
      <p:sp>
        <p:nvSpPr>
          <p:cNvPr id="22" name="Нижний колонтитул 21"/>
          <p:cNvSpPr>
            <a:spLocks noGrp="1"/>
          </p:cNvSpPr>
          <p:nvPr>
            <p:ph type="ftr" sz="quarter" idx="3"/>
          </p:nvPr>
        </p:nvSpPr>
        <p:spPr>
          <a:xfrm>
            <a:off x="4165600" y="6421438"/>
            <a:ext cx="38608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10871200" y="6421438"/>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fld id="{D26D1E52-34DF-46A4-B3EB-CC687E7CF437}" type="slidenum">
              <a:rPr lang="ru-RU" altLang="ru-RU"/>
              <a:pPr/>
              <a:t>‹#›</a:t>
            </a:fld>
            <a:endParaRPr lang="ru-RU" altLang="ru-RU"/>
          </a:p>
        </p:txBody>
      </p:sp>
    </p:spTree>
  </p:cSld>
  <p:clrMap bg1="dk1" tx1="lt1" bg2="dk2" tx2="lt2" accent1="accent1" accent2="accent2" accent3="accent3" accent4="accent4" accent5="accent5" accent6="accent6" hlink="hlink" folHlink="folHlink"/>
  <p:sldLayoutIdLst>
    <p:sldLayoutId id="2147483777" r:id="rId1"/>
    <p:sldLayoutId id="2147483769" r:id="rId2"/>
    <p:sldLayoutId id="2147483778" r:id="rId3"/>
    <p:sldLayoutId id="2147483770" r:id="rId4"/>
    <p:sldLayoutId id="2147483771" r:id="rId5"/>
    <p:sldLayoutId id="2147483772" r:id="rId6"/>
    <p:sldLayoutId id="2147483773" r:id="rId7"/>
    <p:sldLayoutId id="2147483779" r:id="rId8"/>
    <p:sldLayoutId id="2147483774" r:id="rId9"/>
    <p:sldLayoutId id="2147483775" r:id="rId10"/>
    <p:sldLayoutId id="2147483776" r:id="rId11"/>
  </p:sldLayoutIdLst>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9" name="Text Box 3"/>
          <p:cNvSpPr txBox="1">
            <a:spLocks noChangeArrowheads="1"/>
          </p:cNvSpPr>
          <p:nvPr/>
        </p:nvSpPr>
        <p:spPr bwMode="auto">
          <a:xfrm>
            <a:off x="5087888" y="6472499"/>
            <a:ext cx="1559384" cy="307777"/>
          </a:xfrm>
          <a:prstGeom prst="rect">
            <a:avLst/>
          </a:prstGeom>
          <a:blipFill>
            <a:blip r:embed="rId2"/>
            <a:tile tx="0" ty="0" sx="100000" sy="100000" flip="none" algn="tl"/>
          </a:blipFill>
          <a:ln w="9525">
            <a:solidFill>
              <a:schemeClr val="accent3">
                <a:lumMod val="75000"/>
              </a:schemeClr>
            </a:solidFill>
            <a:miter lim="800000"/>
            <a:headEnd/>
            <a:tailEnd/>
          </a:ln>
          <a:scene3d>
            <a:camera prst="orthographicFront"/>
            <a:lightRig rig="threePt" dir="t"/>
          </a:scene3d>
          <a:sp3d>
            <a:bevelT/>
          </a:sp3d>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fontAlgn="auto" hangingPunct="1">
              <a:spcBef>
                <a:spcPts val="0"/>
              </a:spcBef>
              <a:spcAft>
                <a:spcPts val="0"/>
              </a:spcAft>
              <a:defRPr/>
            </a:pPr>
            <a:r>
              <a:rPr lang="ru-RU" sz="1400" b="1" dirty="0">
                <a:solidFill>
                  <a:schemeClr val="bg1"/>
                </a:solidFill>
                <a:latin typeface="Arial" pitchFamily="34" charset="0"/>
              </a:rPr>
              <a:t>22 марта 2018 г.</a:t>
            </a:r>
          </a:p>
        </p:txBody>
      </p:sp>
      <p:sp>
        <p:nvSpPr>
          <p:cNvPr id="720898" name="Rectangle 2"/>
          <p:cNvSpPr>
            <a:spLocks noChangeArrowheads="1"/>
          </p:cNvSpPr>
          <p:nvPr/>
        </p:nvSpPr>
        <p:spPr bwMode="auto">
          <a:xfrm>
            <a:off x="5957888"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4400">
              <a:solidFill>
                <a:schemeClr val="tx2"/>
              </a:solidFill>
            </a:endParaRPr>
          </a:p>
        </p:txBody>
      </p:sp>
      <p:sp useBgFill="1">
        <p:nvSpPr>
          <p:cNvPr id="720900" name="Text Box 4"/>
          <p:cNvSpPr txBox="1">
            <a:spLocks noChangeArrowheads="1"/>
          </p:cNvSpPr>
          <p:nvPr/>
        </p:nvSpPr>
        <p:spPr bwMode="auto">
          <a:xfrm>
            <a:off x="1820970" y="175654"/>
            <a:ext cx="8640960" cy="6309420"/>
          </a:xfrm>
          <a:prstGeom prst="rect">
            <a:avLst/>
          </a:prstGeom>
          <a:ln w="9525">
            <a:noFill/>
            <a:miter lim="800000"/>
            <a:headEnd/>
            <a:tailEnd/>
          </a:ln>
          <a:effectLst>
            <a:glow rad="228600">
              <a:schemeClr val="accent1">
                <a:satMod val="175000"/>
                <a:alpha val="40000"/>
              </a:schemeClr>
            </a:glow>
          </a:effectLst>
          <a:scene3d>
            <a:camera prst="orthographicFront"/>
            <a:lightRig rig="freezing" dir="t"/>
          </a:scene3d>
          <a:sp3d>
            <a:bevelT w="152400" h="50800" prst="softRound"/>
          </a:sp3d>
        </p:spPr>
        <p:txBody>
          <a:bodyPr>
            <a:spAutoFit/>
          </a:bodyPr>
          <a:lstStyle/>
          <a:p>
            <a:pPr algn="ctr" eaLnBrk="1" fontAlgn="auto" hangingPunct="1">
              <a:spcBef>
                <a:spcPts val="0"/>
              </a:spcBef>
              <a:spcAft>
                <a:spcPts val="0"/>
              </a:spcAft>
              <a:defRPr/>
            </a:pPr>
            <a:r>
              <a:rPr lang="ru-RU" sz="2800" b="1" dirty="0">
                <a:solidFill>
                  <a:schemeClr val="bg1"/>
                </a:solidFill>
                <a:latin typeface="Arial Narrow" pitchFamily="34" charset="0"/>
                <a:ea typeface="Calibri" pitchFamily="34" charset="0"/>
                <a:cs typeface="Times New Roman" pitchFamily="18" charset="0"/>
              </a:rPr>
              <a:t> </a:t>
            </a:r>
          </a:p>
          <a:p>
            <a:pPr algn="ctr" eaLnBrk="1" fontAlgn="auto" hangingPunct="1">
              <a:spcBef>
                <a:spcPts val="0"/>
              </a:spcBef>
              <a:spcAft>
                <a:spcPts val="0"/>
              </a:spcAft>
              <a:defRPr/>
            </a:pPr>
            <a:endParaRPr lang="ru-RU" sz="2800" b="1" dirty="0">
              <a:solidFill>
                <a:schemeClr val="bg1"/>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r>
              <a:rPr lang="en-US" sz="2400" b="1" dirty="0">
                <a:solidFill>
                  <a:srgbClr val="002060"/>
                </a:solidFill>
                <a:latin typeface="+mn-lt"/>
                <a:ea typeface="Calibri" pitchFamily="34" charset="0"/>
                <a:cs typeface="Times New Roman" pitchFamily="18" charset="0"/>
              </a:rPr>
              <a:t>VIII </a:t>
            </a:r>
            <a:r>
              <a:rPr lang="ru-RU" sz="2400" b="1" dirty="0">
                <a:solidFill>
                  <a:srgbClr val="002060"/>
                </a:solidFill>
                <a:latin typeface="+mn-lt"/>
                <a:ea typeface="Calibri" pitchFamily="34" charset="0"/>
                <a:cs typeface="Times New Roman" pitchFamily="18" charset="0"/>
              </a:rPr>
              <a:t>Пленум</a:t>
            </a:r>
          </a:p>
          <a:p>
            <a:pPr algn="ctr" eaLnBrk="1" fontAlgn="auto" hangingPunct="1">
              <a:spcBef>
                <a:spcPts val="0"/>
              </a:spcBef>
              <a:spcAft>
                <a:spcPts val="0"/>
              </a:spcAft>
              <a:defRPr/>
            </a:pPr>
            <a:r>
              <a:rPr lang="ru-RU" sz="2400" b="1" dirty="0">
                <a:solidFill>
                  <a:srgbClr val="002060"/>
                </a:solidFill>
                <a:latin typeface="+mn-lt"/>
                <a:ea typeface="Calibri" pitchFamily="34" charset="0"/>
                <a:cs typeface="Times New Roman" pitchFamily="18" charset="0"/>
              </a:rPr>
              <a:t>комитета Татарстанской республиканской организации </a:t>
            </a:r>
          </a:p>
          <a:p>
            <a:pPr algn="ctr" eaLnBrk="1" fontAlgn="auto" hangingPunct="1">
              <a:spcBef>
                <a:spcPts val="0"/>
              </a:spcBef>
              <a:spcAft>
                <a:spcPts val="0"/>
              </a:spcAft>
              <a:defRPr/>
            </a:pPr>
            <a:r>
              <a:rPr lang="ru-RU" sz="2400" b="1" dirty="0">
                <a:solidFill>
                  <a:srgbClr val="002060"/>
                </a:solidFill>
                <a:latin typeface="+mn-lt"/>
                <a:ea typeface="Calibri" pitchFamily="34" charset="0"/>
                <a:cs typeface="Times New Roman" pitchFamily="18" charset="0"/>
              </a:rPr>
              <a:t>профсоюза работников здравоохранения РФ</a:t>
            </a:r>
            <a:r>
              <a:rPr lang="ru-RU" sz="2000" b="1" dirty="0">
                <a:solidFill>
                  <a:srgbClr val="002060"/>
                </a:solidFill>
                <a:latin typeface="Arial Narrow" pitchFamily="34" charset="0"/>
                <a:ea typeface="Calibri" pitchFamily="34" charset="0"/>
                <a:cs typeface="Times New Roman" pitchFamily="18" charset="0"/>
              </a:rPr>
              <a:t/>
            </a:r>
            <a:br>
              <a:rPr lang="ru-RU" sz="2000" b="1" dirty="0">
                <a:solidFill>
                  <a:srgbClr val="002060"/>
                </a:solidFill>
                <a:latin typeface="Arial Narrow" pitchFamily="34" charset="0"/>
                <a:ea typeface="Calibri" pitchFamily="34" charset="0"/>
                <a:cs typeface="Times New Roman" pitchFamily="18" charset="0"/>
              </a:rPr>
            </a:br>
            <a:endParaRPr lang="ru-RU" sz="2000" b="1" dirty="0">
              <a:solidFill>
                <a:srgbClr val="002060"/>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endParaRPr lang="ru-RU" sz="2800" b="1" dirty="0">
              <a:solidFill>
                <a:schemeClr val="bg1"/>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r>
              <a:rPr lang="ru-RU" sz="3200" b="1" dirty="0">
                <a:solidFill>
                  <a:srgbClr val="C00000"/>
                </a:solidFill>
                <a:effectLst>
                  <a:outerShdw blurRad="38100" dist="38100" dir="2700000" algn="tl">
                    <a:srgbClr val="000000">
                      <a:alpha val="43137"/>
                    </a:srgbClr>
                  </a:outerShdw>
                </a:effectLst>
                <a:latin typeface="+mn-lt"/>
                <a:ea typeface="Calibri" pitchFamily="34" charset="0"/>
                <a:cs typeface="Times New Roman" pitchFamily="18" charset="0"/>
              </a:rPr>
              <a:t>О выполнении в 2017 году</a:t>
            </a:r>
          </a:p>
          <a:p>
            <a:pPr algn="ctr" eaLnBrk="1" fontAlgn="auto" hangingPunct="1">
              <a:spcBef>
                <a:spcPts val="0"/>
              </a:spcBef>
              <a:spcAft>
                <a:spcPts val="0"/>
              </a:spcAft>
              <a:defRPr/>
            </a:pPr>
            <a:r>
              <a:rPr lang="ru-RU" sz="3600" b="1" dirty="0">
                <a:solidFill>
                  <a:srgbClr val="C00000"/>
                </a:solidFill>
                <a:effectLst>
                  <a:outerShdw blurRad="38100" dist="38100" dir="2700000" algn="tl">
                    <a:srgbClr val="000000">
                      <a:alpha val="43137"/>
                    </a:srgbClr>
                  </a:outerShdw>
                </a:effectLst>
                <a:latin typeface="+mn-lt"/>
                <a:ea typeface="Calibri" pitchFamily="34" charset="0"/>
                <a:cs typeface="Times New Roman" pitchFamily="18" charset="0"/>
              </a:rPr>
              <a:t>отраслевого соглашения </a:t>
            </a:r>
          </a:p>
          <a:p>
            <a:pPr algn="ctr" eaLnBrk="1" fontAlgn="auto" hangingPunct="1">
              <a:spcBef>
                <a:spcPts val="0"/>
              </a:spcBef>
              <a:spcAft>
                <a:spcPts val="0"/>
              </a:spcAft>
              <a:defRPr/>
            </a:pPr>
            <a:r>
              <a:rPr lang="ru-RU" sz="2400" b="1" dirty="0">
                <a:solidFill>
                  <a:srgbClr val="C00000"/>
                </a:solidFill>
                <a:effectLst>
                  <a:outerShdw blurRad="38100" dist="38100" dir="2700000" algn="tl">
                    <a:srgbClr val="000000">
                      <a:alpha val="43137"/>
                    </a:srgbClr>
                  </a:outerShdw>
                </a:effectLst>
                <a:latin typeface="+mn-lt"/>
                <a:cs typeface="+mn-cs"/>
              </a:rPr>
              <a:t>по организациям, находящимся в ведении Министерства здравоохранения </a:t>
            </a:r>
          </a:p>
          <a:p>
            <a:pPr algn="ctr" eaLnBrk="1" fontAlgn="auto" hangingPunct="1">
              <a:spcBef>
                <a:spcPts val="0"/>
              </a:spcBef>
              <a:spcAft>
                <a:spcPts val="0"/>
              </a:spcAft>
              <a:defRPr/>
            </a:pPr>
            <a:r>
              <a:rPr lang="ru-RU" sz="2400" b="1" dirty="0">
                <a:solidFill>
                  <a:srgbClr val="C00000"/>
                </a:solidFill>
                <a:effectLst>
                  <a:outerShdw blurRad="38100" dist="38100" dir="2700000" algn="tl">
                    <a:srgbClr val="000000">
                      <a:alpha val="43137"/>
                    </a:srgbClr>
                  </a:outerShdw>
                </a:effectLst>
                <a:latin typeface="+mn-lt"/>
                <a:cs typeface="+mn-cs"/>
              </a:rPr>
              <a:t>Республики Татарстан </a:t>
            </a:r>
          </a:p>
          <a:p>
            <a:pPr algn="ctr" eaLnBrk="1" fontAlgn="auto" hangingPunct="1">
              <a:spcBef>
                <a:spcPts val="0"/>
              </a:spcBef>
              <a:spcAft>
                <a:spcPts val="0"/>
              </a:spcAft>
              <a:defRPr/>
            </a:pPr>
            <a:r>
              <a:rPr lang="ru-RU" sz="2400" b="1" dirty="0">
                <a:solidFill>
                  <a:srgbClr val="C00000"/>
                </a:solidFill>
                <a:effectLst>
                  <a:outerShdw blurRad="38100" dist="38100" dir="2700000" algn="tl">
                    <a:srgbClr val="000000">
                      <a:alpha val="43137"/>
                    </a:srgbClr>
                  </a:outerShdw>
                </a:effectLst>
                <a:latin typeface="+mn-lt"/>
                <a:cs typeface="+mn-cs"/>
              </a:rPr>
              <a:t>на 2017 - 2019г.г. </a:t>
            </a:r>
          </a:p>
          <a:p>
            <a:pPr algn="ctr" eaLnBrk="1" fontAlgn="auto" hangingPunct="1">
              <a:spcBef>
                <a:spcPts val="0"/>
              </a:spcBef>
              <a:spcAft>
                <a:spcPts val="0"/>
              </a:spcAft>
              <a:defRPr/>
            </a:pPr>
            <a:endParaRPr lang="en-US" sz="4000" b="1" dirty="0">
              <a:solidFill>
                <a:srgbClr val="0070C0"/>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endParaRPr lang="ru-RU" sz="2400" dirty="0">
              <a:solidFill>
                <a:schemeClr val="bg1"/>
              </a:solidFill>
              <a:effectLst>
                <a:outerShdw blurRad="38100" dist="38100" dir="2700000" algn="tl">
                  <a:srgbClr val="000000"/>
                </a:outerShdw>
              </a:effectLst>
              <a:latin typeface="+mn-lt"/>
              <a:cs typeface="+mn-cs"/>
            </a:endParaRPr>
          </a:p>
        </p:txBody>
      </p:sp>
      <p:sp>
        <p:nvSpPr>
          <p:cNvPr id="720904" name="Rectangle 8"/>
          <p:cNvSpPr>
            <a:spLocks noChangeArrowheads="1"/>
          </p:cNvSpPr>
          <p:nvPr/>
        </p:nvSpPr>
        <p:spPr bwMode="auto">
          <a:xfrm>
            <a:off x="6218238" y="3616325"/>
            <a:ext cx="4449762" cy="965200"/>
          </a:xfrm>
          <a:prstGeom prst="rect">
            <a:avLst/>
          </a:prstGeom>
          <a:noFill/>
          <a:ln w="9525">
            <a:noFill/>
            <a:miter lim="800000"/>
            <a:headEnd/>
            <a:tailEnd/>
          </a:ln>
          <a:effectLst>
            <a:outerShdw dist="17961" dir="18900000" algn="ctr" rotWithShape="0">
              <a:srgbClr val="FFFF00"/>
            </a:outerShdw>
          </a:effectLst>
        </p:spPr>
        <p:txBody>
          <a:bodyPr anchor="ctr"/>
          <a:lstStyle/>
          <a:p>
            <a:pPr marL="838200" indent="-838200" eaLnBrk="1" fontAlgn="auto" hangingPunct="1">
              <a:spcBef>
                <a:spcPts val="0"/>
              </a:spcBef>
              <a:spcAft>
                <a:spcPts val="0"/>
              </a:spcAft>
              <a:defRPr/>
            </a:pPr>
            <a:endParaRPr kumimoji="1" lang="ru-RU" sz="800" b="1">
              <a:solidFill>
                <a:srgbClr val="A02600"/>
              </a:solidFill>
              <a:effectLst>
                <a:outerShdw blurRad="38100" dist="38100" dir="2700000" algn="tl">
                  <a:srgbClr val="C0C0C0"/>
                </a:outerShdw>
              </a:effectLst>
              <a:latin typeface="Tahoma" charset="0"/>
              <a:cs typeface="+mn-cs"/>
            </a:endParaRPr>
          </a:p>
        </p:txBody>
      </p:sp>
      <p:sp>
        <p:nvSpPr>
          <p:cNvPr id="717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DF9CA9-B130-493A-8E16-B7EAF447FFC0}" type="slidenum">
              <a:rPr lang="ru-RU" altLang="ru-RU">
                <a:solidFill>
                  <a:srgbClr val="9B9A98"/>
                </a:solidFill>
              </a:rPr>
              <a:pPr/>
              <a:t>1</a:t>
            </a:fld>
            <a:endParaRPr lang="ru-RU" altLang="ru-RU">
              <a:solidFill>
                <a:srgbClr val="9B9A98"/>
              </a:solidFill>
            </a:endParaRPr>
          </a:p>
        </p:txBody>
      </p:sp>
      <p:pic>
        <p:nvPicPr>
          <p:cNvPr id="8" name="Picture 3" descr="Emblema-Profsouza"/>
          <p:cNvPicPr>
            <a:picLocks noChangeAspect="1" noChangeArrowheads="1"/>
          </p:cNvPicPr>
          <p:nvPr/>
        </p:nvPicPr>
        <p:blipFill>
          <a:blip r:embed="rId3"/>
          <a:srcRect/>
          <a:stretch>
            <a:fillRect/>
          </a:stretch>
        </p:blipFill>
        <p:spPr bwMode="auto">
          <a:xfrm>
            <a:off x="2135188" y="458788"/>
            <a:ext cx="1335087" cy="7794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720898"/>
                                        </p:tgtEl>
                                        <p:attrNameLst>
                                          <p:attrName>style.visibility</p:attrName>
                                        </p:attrNameLst>
                                      </p:cBhvr>
                                      <p:to>
                                        <p:strVal val="visible"/>
                                      </p:to>
                                    </p:set>
                                    <p:anim calcmode="lin" valueType="num">
                                      <p:cBhvr>
                                        <p:cTn id="7" dur="500" fill="hold"/>
                                        <p:tgtEl>
                                          <p:spTgt spid="720898"/>
                                        </p:tgtEl>
                                        <p:attrNameLst>
                                          <p:attrName>ppt_w</p:attrName>
                                        </p:attrNameLst>
                                      </p:cBhvr>
                                      <p:tavLst>
                                        <p:tav tm="0">
                                          <p:val>
                                            <p:fltVal val="0"/>
                                          </p:val>
                                        </p:tav>
                                        <p:tav tm="100000">
                                          <p:val>
                                            <p:strVal val="#ppt_w"/>
                                          </p:val>
                                        </p:tav>
                                      </p:tavLst>
                                    </p:anim>
                                    <p:anim calcmode="lin" valueType="num">
                                      <p:cBhvr>
                                        <p:cTn id="8" dur="500" fill="hold"/>
                                        <p:tgtEl>
                                          <p:spTgt spid="720898"/>
                                        </p:tgtEl>
                                        <p:attrNameLst>
                                          <p:attrName>ppt_h</p:attrName>
                                        </p:attrNameLst>
                                      </p:cBhvr>
                                      <p:tavLst>
                                        <p:tav tm="0">
                                          <p:val>
                                            <p:fltVal val="0"/>
                                          </p:val>
                                        </p:tav>
                                        <p:tav tm="100000">
                                          <p:val>
                                            <p:strVal val="#ppt_h"/>
                                          </p:val>
                                        </p:tav>
                                      </p:tavLst>
                                    </p:anim>
                                    <p:animEffect transition="in" filter="fade">
                                      <p:cBhvr>
                                        <p:cTn id="9" dur="500"/>
                                        <p:tgtEl>
                                          <p:spTgt spid="720898"/>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720899"/>
                                        </p:tgtEl>
                                        <p:attrNameLst>
                                          <p:attrName>style.visibility</p:attrName>
                                        </p:attrNameLst>
                                      </p:cBhvr>
                                      <p:to>
                                        <p:strVal val="visible"/>
                                      </p:to>
                                    </p:set>
                                    <p:anim calcmode="lin" valueType="num">
                                      <p:cBhvr>
                                        <p:cTn id="13" dur="500" fill="hold"/>
                                        <p:tgtEl>
                                          <p:spTgt spid="720899"/>
                                        </p:tgtEl>
                                        <p:attrNameLst>
                                          <p:attrName>ppt_w</p:attrName>
                                        </p:attrNameLst>
                                      </p:cBhvr>
                                      <p:tavLst>
                                        <p:tav tm="0">
                                          <p:val>
                                            <p:fltVal val="0"/>
                                          </p:val>
                                        </p:tav>
                                        <p:tav tm="100000">
                                          <p:val>
                                            <p:strVal val="#ppt_w"/>
                                          </p:val>
                                        </p:tav>
                                      </p:tavLst>
                                    </p:anim>
                                    <p:anim calcmode="lin" valueType="num">
                                      <p:cBhvr>
                                        <p:cTn id="14" dur="500" fill="hold"/>
                                        <p:tgtEl>
                                          <p:spTgt spid="720899"/>
                                        </p:tgtEl>
                                        <p:attrNameLst>
                                          <p:attrName>ppt_h</p:attrName>
                                        </p:attrNameLst>
                                      </p:cBhvr>
                                      <p:tavLst>
                                        <p:tav tm="0">
                                          <p:val>
                                            <p:fltVal val="0"/>
                                          </p:val>
                                        </p:tav>
                                        <p:tav tm="100000">
                                          <p:val>
                                            <p:strVal val="#ppt_h"/>
                                          </p:val>
                                        </p:tav>
                                      </p:tavLst>
                                    </p:anim>
                                    <p:animEffect transition="in" filter="fade">
                                      <p:cBhvr>
                                        <p:cTn id="15" dur="500"/>
                                        <p:tgtEl>
                                          <p:spTgt spid="720899"/>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720900"/>
                                        </p:tgtEl>
                                        <p:attrNameLst>
                                          <p:attrName>style.visibility</p:attrName>
                                        </p:attrNameLst>
                                      </p:cBhvr>
                                      <p:to>
                                        <p:strVal val="visible"/>
                                      </p:to>
                                    </p:set>
                                    <p:anim calcmode="lin" valueType="num">
                                      <p:cBhvr>
                                        <p:cTn id="19" dur="500" fill="hold"/>
                                        <p:tgtEl>
                                          <p:spTgt spid="720900"/>
                                        </p:tgtEl>
                                        <p:attrNameLst>
                                          <p:attrName>ppt_w</p:attrName>
                                        </p:attrNameLst>
                                      </p:cBhvr>
                                      <p:tavLst>
                                        <p:tav tm="0">
                                          <p:val>
                                            <p:fltVal val="0"/>
                                          </p:val>
                                        </p:tav>
                                        <p:tav tm="100000">
                                          <p:val>
                                            <p:strVal val="#ppt_w"/>
                                          </p:val>
                                        </p:tav>
                                      </p:tavLst>
                                    </p:anim>
                                    <p:anim calcmode="lin" valueType="num">
                                      <p:cBhvr>
                                        <p:cTn id="20" dur="500" fill="hold"/>
                                        <p:tgtEl>
                                          <p:spTgt spid="720900"/>
                                        </p:tgtEl>
                                        <p:attrNameLst>
                                          <p:attrName>ppt_h</p:attrName>
                                        </p:attrNameLst>
                                      </p:cBhvr>
                                      <p:tavLst>
                                        <p:tav tm="0">
                                          <p:val>
                                            <p:fltVal val="0"/>
                                          </p:val>
                                        </p:tav>
                                        <p:tav tm="100000">
                                          <p:val>
                                            <p:strVal val="#ppt_h"/>
                                          </p:val>
                                        </p:tav>
                                      </p:tavLst>
                                    </p:anim>
                                    <p:animEffect transition="in" filter="fade">
                                      <p:cBhvr>
                                        <p:cTn id="21" dur="500"/>
                                        <p:tgtEl>
                                          <p:spTgt spid="72090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fill="hold"/>
                                        <p:tgtEl>
                                          <p:spTgt spid="8"/>
                                        </p:tgtEl>
                                        <p:attrNameLst>
                                          <p:attrName>ppt_w</p:attrName>
                                        </p:attrNameLst>
                                      </p:cBhvr>
                                      <p:tavLst>
                                        <p:tav tm="0">
                                          <p:val>
                                            <p:fltVal val="0"/>
                                          </p:val>
                                        </p:tav>
                                        <p:tav tm="100000">
                                          <p:val>
                                            <p:strVal val="#ppt_w"/>
                                          </p:val>
                                        </p:tav>
                                      </p:tavLst>
                                    </p:anim>
                                    <p:anim calcmode="lin" valueType="num">
                                      <p:cBhvr>
                                        <p:cTn id="26" dur="250" fill="hold"/>
                                        <p:tgtEl>
                                          <p:spTgt spid="8"/>
                                        </p:tgtEl>
                                        <p:attrNameLst>
                                          <p:attrName>ppt_h</p:attrName>
                                        </p:attrNameLst>
                                      </p:cBhvr>
                                      <p:tavLst>
                                        <p:tav tm="0">
                                          <p:val>
                                            <p:fltVal val="0"/>
                                          </p:val>
                                        </p:tav>
                                        <p:tav tm="100000">
                                          <p:val>
                                            <p:strVal val="#ppt_h"/>
                                          </p:val>
                                        </p:tav>
                                      </p:tavLst>
                                    </p:anim>
                                    <p:animEffect transition="in" filter="fade">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844" y="214290"/>
            <a:ext cx="10034380" cy="1327424"/>
          </a:xfrm>
          <a:solidFill>
            <a:schemeClr val="accent3">
              <a:lumMod val="60000"/>
              <a:lumOff val="40000"/>
            </a:schemeClr>
          </a:solidFill>
          <a:ln>
            <a:miter lim="800000"/>
            <a:headEnd/>
            <a:tailEnd/>
          </a:ln>
          <a:effectLst>
            <a:glow rad="228600">
              <a:schemeClr val="accent1">
                <a:satMod val="175000"/>
                <a:alpha val="40000"/>
              </a:schemeClr>
            </a:glow>
          </a:effectLst>
          <a:scene3d>
            <a:camera prst="orthographicFront"/>
            <a:lightRig rig="threePt" dir="t"/>
          </a:scene3d>
          <a:sp3d>
            <a:bevelT/>
          </a:sp3d>
          <a:extLst/>
        </p:spPr>
        <p:txBody>
          <a:bodyPr rtlCol="0">
            <a:noAutofit/>
          </a:bodyPr>
          <a:lstStyle/>
          <a:p>
            <a:pPr algn="ctr" eaLnBrk="1" fontAlgn="auto" hangingPunct="1">
              <a:spcAft>
                <a:spcPts val="0"/>
              </a:spcAft>
              <a:defRPr/>
            </a:pPr>
            <a:r>
              <a:rPr lang="ru-RU" sz="1800" b="1" dirty="0">
                <a:solidFill>
                  <a:srgbClr val="C00000"/>
                </a:solidFill>
                <a:latin typeface="+mn-lt"/>
                <a:ea typeface="+mn-ea"/>
                <a:cs typeface="Times New Roman" pitchFamily="18" charset="0"/>
              </a:rPr>
              <a:t>ПОКАЗАТЕЛИ  ПО  ЗАРПЛАТЕ ОТДЕЛЬНЫХ  КАТЕГОРИЙ </a:t>
            </a:r>
            <a:r>
              <a:rPr lang="ru-RU" sz="1800" b="1" dirty="0" smtClean="0">
                <a:solidFill>
                  <a:srgbClr val="C00000"/>
                </a:solidFill>
                <a:latin typeface="+mn-lt"/>
                <a:ea typeface="+mn-ea"/>
                <a:cs typeface="Times New Roman" pitchFamily="18" charset="0"/>
              </a:rPr>
              <a:t>РАБОТНИКОВ </a:t>
            </a:r>
            <a:br>
              <a:rPr lang="ru-RU" sz="1800" b="1" dirty="0" smtClean="0">
                <a:solidFill>
                  <a:srgbClr val="C00000"/>
                </a:solidFill>
                <a:latin typeface="+mn-lt"/>
                <a:ea typeface="+mn-ea"/>
                <a:cs typeface="Times New Roman" pitchFamily="18" charset="0"/>
              </a:rPr>
            </a:br>
            <a:r>
              <a:rPr lang="ru-RU" sz="1800" b="1" dirty="0" smtClean="0">
                <a:solidFill>
                  <a:srgbClr val="C00000"/>
                </a:solidFill>
                <a:latin typeface="+mn-lt"/>
                <a:ea typeface="+mn-ea"/>
                <a:cs typeface="Times New Roman" pitchFamily="18" charset="0"/>
              </a:rPr>
              <a:t>по </a:t>
            </a:r>
            <a:r>
              <a:rPr lang="ru-RU" sz="1800" b="1" dirty="0">
                <a:solidFill>
                  <a:srgbClr val="C00000"/>
                </a:solidFill>
                <a:latin typeface="+mn-lt"/>
                <a:ea typeface="+mn-ea"/>
                <a:cs typeface="Times New Roman" pitchFamily="18" charset="0"/>
              </a:rPr>
              <a:t>итогам 2017 </a:t>
            </a:r>
            <a:r>
              <a:rPr lang="ru-RU" sz="1800" b="1" dirty="0" smtClean="0">
                <a:solidFill>
                  <a:srgbClr val="C00000"/>
                </a:solidFill>
                <a:latin typeface="+mn-lt"/>
                <a:ea typeface="+mn-ea"/>
                <a:cs typeface="Times New Roman" pitchFamily="18" charset="0"/>
              </a:rPr>
              <a:t>года </a:t>
            </a:r>
            <a:r>
              <a:rPr lang="ru-RU" sz="1800" b="1" dirty="0">
                <a:solidFill>
                  <a:srgbClr val="C00000"/>
                </a:solidFill>
                <a:latin typeface="+mn-lt"/>
                <a:ea typeface="+mn-ea"/>
                <a:cs typeface="Times New Roman" pitchFamily="18" charset="0"/>
              </a:rPr>
              <a:t/>
            </a:r>
            <a:br>
              <a:rPr lang="ru-RU" sz="1800" b="1" dirty="0">
                <a:solidFill>
                  <a:srgbClr val="C00000"/>
                </a:solidFill>
                <a:latin typeface="+mn-lt"/>
                <a:ea typeface="+mn-ea"/>
                <a:cs typeface="Times New Roman" pitchFamily="18" charset="0"/>
              </a:rPr>
            </a:br>
            <a:r>
              <a:rPr lang="ru-RU" sz="1800" b="1" dirty="0">
                <a:solidFill>
                  <a:srgbClr val="C00000"/>
                </a:solidFill>
                <a:latin typeface="+mn-lt"/>
                <a:ea typeface="+mn-ea"/>
                <a:cs typeface="Times New Roman" pitchFamily="18" charset="0"/>
              </a:rPr>
              <a:t>в рамках выполнения Распоряжения КМ РТ  № 557-Р от 30.03.2013г. </a:t>
            </a:r>
            <a:r>
              <a:rPr lang="ru-RU" sz="1800" b="1" dirty="0" smtClean="0">
                <a:solidFill>
                  <a:srgbClr val="C00000"/>
                </a:solidFill>
                <a:latin typeface="+mn-lt"/>
                <a:ea typeface="+mn-ea"/>
                <a:cs typeface="Times New Roman" pitchFamily="18" charset="0"/>
              </a:rPr>
              <a:t/>
            </a:r>
            <a:br>
              <a:rPr lang="ru-RU" sz="1800" b="1" dirty="0" smtClean="0">
                <a:solidFill>
                  <a:srgbClr val="C00000"/>
                </a:solidFill>
                <a:latin typeface="+mn-lt"/>
                <a:ea typeface="+mn-ea"/>
                <a:cs typeface="Times New Roman" pitchFamily="18" charset="0"/>
              </a:rPr>
            </a:br>
            <a:r>
              <a:rPr lang="ru-RU" sz="1800" b="1" dirty="0" smtClean="0">
                <a:solidFill>
                  <a:srgbClr val="C00000"/>
                </a:solidFill>
                <a:latin typeface="+mn-lt"/>
                <a:ea typeface="+mn-ea"/>
                <a:cs typeface="Times New Roman" pitchFamily="18" charset="0"/>
              </a:rPr>
              <a:t>(</a:t>
            </a:r>
            <a:r>
              <a:rPr lang="ru-RU" sz="1800" b="1" dirty="0" err="1" smtClean="0">
                <a:solidFill>
                  <a:srgbClr val="C00000"/>
                </a:solidFill>
                <a:latin typeface="+mn-lt"/>
                <a:ea typeface="+mn-ea"/>
                <a:cs typeface="Times New Roman" pitchFamily="18" charset="0"/>
              </a:rPr>
              <a:t>инф</a:t>
            </a:r>
            <a:r>
              <a:rPr lang="ru-RU" sz="1800" b="1" dirty="0" smtClean="0">
                <a:solidFill>
                  <a:srgbClr val="C00000"/>
                </a:solidFill>
                <a:latin typeface="+mn-lt"/>
                <a:ea typeface="+mn-ea"/>
                <a:cs typeface="Times New Roman" pitchFamily="18" charset="0"/>
              </a:rPr>
              <a:t>. МЗ РТ)</a:t>
            </a:r>
            <a:endParaRPr lang="ru-RU" sz="1800" dirty="0">
              <a:latin typeface="+mn-lt"/>
            </a:endParaRPr>
          </a:p>
        </p:txBody>
      </p:sp>
      <p:graphicFrame>
        <p:nvGraphicFramePr>
          <p:cNvPr id="4" name="Объект 3"/>
          <p:cNvGraphicFramePr>
            <a:graphicFrameLocks noGrp="1"/>
          </p:cNvGraphicFramePr>
          <p:nvPr>
            <p:ph idx="1"/>
          </p:nvPr>
        </p:nvGraphicFramePr>
        <p:xfrm>
          <a:off x="952500" y="1643063"/>
          <a:ext cx="10715625" cy="5016500"/>
        </p:xfrm>
        <a:graphic>
          <a:graphicData uri="http://schemas.openxmlformats.org/drawingml/2006/table">
            <a:tbl>
              <a:tblPr firstRow="1" bandRow="1">
                <a:tableStyleId>{5C22544A-7EE6-4342-B048-85BDC9FD1C3A}</a:tableStyleId>
              </a:tblPr>
              <a:tblGrid>
                <a:gridCol w="2307552"/>
                <a:gridCol w="2855603"/>
                <a:gridCol w="2826712"/>
                <a:gridCol w="2725758"/>
              </a:tblGrid>
              <a:tr h="1565381">
                <a:tc>
                  <a:txBody>
                    <a:bodyPr/>
                    <a:lstStyle/>
                    <a:p>
                      <a:pPr algn="ctr"/>
                      <a:r>
                        <a:rPr lang="ru-RU" sz="1800" b="1" dirty="0" smtClean="0">
                          <a:solidFill>
                            <a:srgbClr val="002060"/>
                          </a:solidFill>
                        </a:rPr>
                        <a:t>Категории работников</a:t>
                      </a:r>
                      <a:endParaRPr lang="ru-RU" sz="1800" b="1" dirty="0">
                        <a:solidFill>
                          <a:srgbClr val="002060"/>
                        </a:solidFill>
                      </a:endParaRPr>
                    </a:p>
                  </a:txBody>
                  <a:tcPr marL="91457" marR="91457" marT="45704" marB="45704" anchor="ctr">
                    <a:solidFill>
                      <a:schemeClr val="accent1">
                        <a:lumMod val="60000"/>
                        <a:lumOff val="40000"/>
                      </a:schemeClr>
                    </a:solidFill>
                  </a:tcPr>
                </a:tc>
                <a:tc>
                  <a:txBody>
                    <a:bodyPr/>
                    <a:lstStyle/>
                    <a:p>
                      <a:pPr algn="ctr"/>
                      <a:r>
                        <a:rPr lang="ru-RU" sz="1800" b="1" dirty="0" smtClean="0">
                          <a:solidFill>
                            <a:srgbClr val="002060"/>
                          </a:solidFill>
                        </a:rPr>
                        <a:t>Соотношение средней з/п работников и средней з/п в РТ</a:t>
                      </a:r>
                      <a:r>
                        <a:rPr lang="ru-RU" sz="1800" b="1" baseline="0" dirty="0" smtClean="0">
                          <a:solidFill>
                            <a:srgbClr val="002060"/>
                          </a:solidFill>
                        </a:rPr>
                        <a:t> </a:t>
                      </a:r>
                      <a:r>
                        <a:rPr lang="ru-RU" sz="1800" b="1" dirty="0" smtClean="0">
                          <a:solidFill>
                            <a:srgbClr val="002060"/>
                          </a:solidFill>
                        </a:rPr>
                        <a:t>(%)</a:t>
                      </a:r>
                      <a:endParaRPr lang="ru-RU" sz="1800" b="1" dirty="0">
                        <a:solidFill>
                          <a:srgbClr val="002060"/>
                        </a:solidFill>
                      </a:endParaRPr>
                    </a:p>
                  </a:txBody>
                  <a:tcPr marL="91457" marR="91457" marT="45704" marB="45704" anchor="ctr">
                    <a:solidFill>
                      <a:schemeClr val="accent1">
                        <a:lumMod val="60000"/>
                        <a:lumOff val="40000"/>
                      </a:schemeClr>
                    </a:solidFill>
                  </a:tcPr>
                </a:tc>
                <a:tc>
                  <a:txBody>
                    <a:bodyPr/>
                    <a:lstStyle/>
                    <a:p>
                      <a:pPr algn="ctr"/>
                      <a:r>
                        <a:rPr lang="ru-RU" sz="1800" b="1" dirty="0" smtClean="0">
                          <a:solidFill>
                            <a:srgbClr val="002060"/>
                          </a:solidFill>
                        </a:rPr>
                        <a:t>Целевой показатель в «дорожной карте» РТ </a:t>
                      </a:r>
                    </a:p>
                    <a:p>
                      <a:pPr algn="ctr"/>
                      <a:r>
                        <a:rPr lang="ru-RU" sz="1800" b="1" dirty="0" smtClean="0">
                          <a:solidFill>
                            <a:srgbClr val="002060"/>
                          </a:solidFill>
                        </a:rPr>
                        <a:t>(%)</a:t>
                      </a:r>
                      <a:endParaRPr lang="ru-RU" sz="1800" b="1" dirty="0">
                        <a:solidFill>
                          <a:srgbClr val="002060"/>
                        </a:solidFill>
                      </a:endParaRPr>
                    </a:p>
                  </a:txBody>
                  <a:tcPr marL="91457" marR="91457" marT="45704" marB="45704" anchor="ctr">
                    <a:solidFill>
                      <a:schemeClr val="accent1">
                        <a:lumMod val="60000"/>
                        <a:lumOff val="40000"/>
                      </a:schemeClr>
                    </a:solidFill>
                  </a:tcPr>
                </a:tc>
                <a:tc>
                  <a:txBody>
                    <a:bodyPr/>
                    <a:lstStyle/>
                    <a:p>
                      <a:pPr algn="ctr"/>
                      <a:r>
                        <a:rPr lang="ru-RU" sz="1800" b="1" dirty="0" smtClean="0">
                          <a:solidFill>
                            <a:srgbClr val="002060"/>
                          </a:solidFill>
                        </a:rPr>
                        <a:t>Динамика</a:t>
                      </a:r>
                    </a:p>
                    <a:p>
                      <a:pPr algn="ctr"/>
                      <a:r>
                        <a:rPr lang="ru-RU" sz="1800" b="1" dirty="0" smtClean="0">
                          <a:solidFill>
                            <a:srgbClr val="002060"/>
                          </a:solidFill>
                        </a:rPr>
                        <a:t>(%)</a:t>
                      </a:r>
                      <a:endParaRPr lang="ru-RU" sz="1800" b="1" dirty="0">
                        <a:solidFill>
                          <a:srgbClr val="002060"/>
                        </a:solidFill>
                      </a:endParaRPr>
                    </a:p>
                  </a:txBody>
                  <a:tcPr marL="91457" marR="91457" marT="45704" marB="45704" anchor="ctr">
                    <a:solidFill>
                      <a:schemeClr val="accent1">
                        <a:lumMod val="60000"/>
                        <a:lumOff val="40000"/>
                      </a:schemeClr>
                    </a:solidFill>
                  </a:tcPr>
                </a:tc>
              </a:tr>
              <a:tr h="1150373">
                <a:tc>
                  <a:txBody>
                    <a:bodyPr/>
                    <a:lstStyle/>
                    <a:p>
                      <a:pPr algn="ctr"/>
                      <a:r>
                        <a:rPr lang="ru-RU" sz="1800" b="1" dirty="0" smtClean="0">
                          <a:solidFill>
                            <a:srgbClr val="002060"/>
                          </a:solidFill>
                        </a:rPr>
                        <a:t>Врачи</a:t>
                      </a:r>
                      <a:endParaRPr lang="ru-RU" sz="1800" b="1" dirty="0">
                        <a:solidFill>
                          <a:srgbClr val="002060"/>
                        </a:solidFill>
                      </a:endParaRPr>
                    </a:p>
                  </a:txBody>
                  <a:tcPr marL="91457" marR="91457" marT="45704" marB="45704" anchor="ctr">
                    <a:solidFill>
                      <a:schemeClr val="tx2">
                        <a:lumMod val="90000"/>
                      </a:schemeClr>
                    </a:solidFill>
                  </a:tcPr>
                </a:tc>
                <a:tc>
                  <a:txBody>
                    <a:bodyPr/>
                    <a:lstStyle/>
                    <a:p>
                      <a:pPr algn="ctr"/>
                      <a:endParaRPr lang="ru-RU" sz="2800" b="1" dirty="0" smtClean="0"/>
                    </a:p>
                    <a:p>
                      <a:pPr algn="ctr"/>
                      <a:r>
                        <a:rPr lang="ru-RU" sz="2800" b="1" dirty="0" smtClean="0"/>
                        <a:t>165</a:t>
                      </a:r>
                      <a:endParaRPr lang="ru-RU" sz="2800" b="1" dirty="0"/>
                    </a:p>
                  </a:txBody>
                  <a:tcPr marL="91454" marR="91454" marT="45717" marB="45717">
                    <a:solidFill>
                      <a:schemeClr val="tx2">
                        <a:lumMod val="90000"/>
                      </a:schemeClr>
                    </a:solidFill>
                  </a:tcPr>
                </a:tc>
                <a:tc>
                  <a:txBody>
                    <a:bodyPr/>
                    <a:lstStyle/>
                    <a:p>
                      <a:pPr algn="ctr"/>
                      <a:endParaRPr lang="ru-RU" sz="2800" b="1" dirty="0" smtClean="0"/>
                    </a:p>
                    <a:p>
                      <a:pPr algn="ctr"/>
                      <a:r>
                        <a:rPr lang="ru-RU" sz="2800" b="1" dirty="0" smtClean="0"/>
                        <a:t>180</a:t>
                      </a:r>
                      <a:endParaRPr lang="ru-RU" sz="2800" b="1" dirty="0"/>
                    </a:p>
                  </a:txBody>
                  <a:tcPr marL="91454" marR="91454" marT="45717" marB="45717">
                    <a:solidFill>
                      <a:schemeClr val="tx2">
                        <a:lumMod val="90000"/>
                      </a:schemeClr>
                    </a:solidFill>
                  </a:tcPr>
                </a:tc>
                <a:tc>
                  <a:txBody>
                    <a:bodyPr/>
                    <a:lstStyle/>
                    <a:p>
                      <a:pPr algn="ctr"/>
                      <a:endParaRPr lang="ru-RU" sz="2800" b="1" dirty="0" smtClean="0"/>
                    </a:p>
                    <a:p>
                      <a:pPr algn="ctr"/>
                      <a:r>
                        <a:rPr lang="ru-RU" sz="2800" b="1" dirty="0" smtClean="0"/>
                        <a:t>-</a:t>
                      </a:r>
                      <a:r>
                        <a:rPr lang="ru-RU" sz="2800" b="1" baseline="0" dirty="0" smtClean="0"/>
                        <a:t> </a:t>
                      </a:r>
                      <a:r>
                        <a:rPr lang="ru-RU" sz="2800" b="1" dirty="0" smtClean="0"/>
                        <a:t>15</a:t>
                      </a:r>
                      <a:endParaRPr lang="ru-RU" sz="2800" b="1" dirty="0"/>
                    </a:p>
                  </a:txBody>
                  <a:tcPr marL="91454" marR="91454" marT="45717" marB="45717">
                    <a:solidFill>
                      <a:schemeClr val="tx2">
                        <a:lumMod val="90000"/>
                      </a:schemeClr>
                    </a:solidFill>
                  </a:tcPr>
                </a:tc>
              </a:tr>
              <a:tr h="1150373">
                <a:tc>
                  <a:txBody>
                    <a:bodyPr/>
                    <a:lstStyle/>
                    <a:p>
                      <a:pPr algn="ctr"/>
                      <a:r>
                        <a:rPr lang="ru-RU" sz="1800" b="1" dirty="0" smtClean="0">
                          <a:solidFill>
                            <a:srgbClr val="002060"/>
                          </a:solidFill>
                        </a:rPr>
                        <a:t>Средний медперсонал</a:t>
                      </a:r>
                      <a:endParaRPr lang="ru-RU" sz="1800" b="1" dirty="0">
                        <a:solidFill>
                          <a:srgbClr val="002060"/>
                        </a:solidFill>
                      </a:endParaRPr>
                    </a:p>
                  </a:txBody>
                  <a:tcPr marL="91457" marR="91457" marT="45704" marB="45704" anchor="ctr">
                    <a:solidFill>
                      <a:schemeClr val="tx2">
                        <a:lumMod val="90000"/>
                      </a:schemeClr>
                    </a:solidFill>
                  </a:tcPr>
                </a:tc>
                <a:tc>
                  <a:txBody>
                    <a:bodyPr/>
                    <a:lstStyle/>
                    <a:p>
                      <a:pPr algn="ctr"/>
                      <a:endParaRPr lang="ru-RU" sz="2800" b="1" dirty="0" smtClean="0"/>
                    </a:p>
                    <a:p>
                      <a:pPr algn="ctr"/>
                      <a:r>
                        <a:rPr lang="ru-RU" sz="2800" b="1" dirty="0" smtClean="0"/>
                        <a:t>91</a:t>
                      </a:r>
                      <a:endParaRPr lang="ru-RU" sz="2800" b="1" dirty="0"/>
                    </a:p>
                  </a:txBody>
                  <a:tcPr marL="91454" marR="91454" marT="45717" marB="45717">
                    <a:solidFill>
                      <a:schemeClr val="tx2">
                        <a:lumMod val="90000"/>
                      </a:schemeClr>
                    </a:solidFill>
                  </a:tcPr>
                </a:tc>
                <a:tc>
                  <a:txBody>
                    <a:bodyPr/>
                    <a:lstStyle/>
                    <a:p>
                      <a:pPr algn="ctr"/>
                      <a:endParaRPr lang="ru-RU" sz="2800" b="1" dirty="0" smtClean="0"/>
                    </a:p>
                    <a:p>
                      <a:pPr algn="ctr"/>
                      <a:r>
                        <a:rPr lang="ru-RU" sz="2800" b="1" dirty="0" smtClean="0"/>
                        <a:t>90</a:t>
                      </a:r>
                      <a:endParaRPr lang="ru-RU" sz="2800" b="1" dirty="0"/>
                    </a:p>
                  </a:txBody>
                  <a:tcPr marL="91454" marR="91454" marT="45717" marB="45717">
                    <a:solidFill>
                      <a:schemeClr val="tx2">
                        <a:lumMod val="90000"/>
                      </a:schemeClr>
                    </a:solidFill>
                  </a:tcPr>
                </a:tc>
                <a:tc>
                  <a:txBody>
                    <a:bodyPr/>
                    <a:lstStyle/>
                    <a:p>
                      <a:pPr algn="ctr"/>
                      <a:endParaRPr lang="ru-RU" sz="2800" b="1" dirty="0" smtClean="0"/>
                    </a:p>
                    <a:p>
                      <a:pPr algn="ctr"/>
                      <a:r>
                        <a:rPr lang="ru-RU" sz="2800" b="1" dirty="0" smtClean="0"/>
                        <a:t>+ 1</a:t>
                      </a:r>
                      <a:endParaRPr lang="ru-RU" sz="2800" b="1" dirty="0"/>
                    </a:p>
                  </a:txBody>
                  <a:tcPr marL="91454" marR="91454" marT="45717" marB="45717">
                    <a:solidFill>
                      <a:schemeClr val="tx2">
                        <a:lumMod val="90000"/>
                      </a:schemeClr>
                    </a:solidFill>
                  </a:tcPr>
                </a:tc>
              </a:tr>
              <a:tr h="1150373">
                <a:tc>
                  <a:txBody>
                    <a:bodyPr/>
                    <a:lstStyle/>
                    <a:p>
                      <a:pPr algn="ctr"/>
                      <a:r>
                        <a:rPr lang="ru-RU" sz="1800" b="1" dirty="0" smtClean="0">
                          <a:solidFill>
                            <a:srgbClr val="002060"/>
                          </a:solidFill>
                        </a:rPr>
                        <a:t>Младший медперсонал</a:t>
                      </a:r>
                      <a:endParaRPr lang="ru-RU" sz="1800" b="1" dirty="0">
                        <a:solidFill>
                          <a:srgbClr val="002060"/>
                        </a:solidFill>
                      </a:endParaRPr>
                    </a:p>
                  </a:txBody>
                  <a:tcPr marL="91457" marR="91457" marT="45704" marB="45704" anchor="ctr">
                    <a:solidFill>
                      <a:schemeClr val="tx2">
                        <a:lumMod val="90000"/>
                      </a:schemeClr>
                    </a:solidFill>
                  </a:tcPr>
                </a:tc>
                <a:tc>
                  <a:txBody>
                    <a:bodyPr/>
                    <a:lstStyle/>
                    <a:p>
                      <a:pPr algn="ctr"/>
                      <a:endParaRPr lang="ru-RU" sz="2800" b="1" dirty="0" smtClean="0"/>
                    </a:p>
                    <a:p>
                      <a:pPr algn="ctr"/>
                      <a:r>
                        <a:rPr lang="ru-RU" sz="2800" b="1" dirty="0" smtClean="0"/>
                        <a:t>71</a:t>
                      </a:r>
                      <a:endParaRPr lang="ru-RU" sz="2800" b="1" dirty="0"/>
                    </a:p>
                  </a:txBody>
                  <a:tcPr marL="91454" marR="91454" marT="45717" marB="45717">
                    <a:solidFill>
                      <a:schemeClr val="tx2">
                        <a:lumMod val="90000"/>
                      </a:schemeClr>
                    </a:solidFill>
                  </a:tcPr>
                </a:tc>
                <a:tc>
                  <a:txBody>
                    <a:bodyPr/>
                    <a:lstStyle/>
                    <a:p>
                      <a:pPr algn="ctr"/>
                      <a:endParaRPr lang="ru-RU" sz="2800" b="1" dirty="0" smtClean="0"/>
                    </a:p>
                    <a:p>
                      <a:pPr algn="ctr"/>
                      <a:r>
                        <a:rPr lang="ru-RU" sz="2800" b="1" dirty="0" smtClean="0"/>
                        <a:t>80</a:t>
                      </a:r>
                      <a:endParaRPr lang="ru-RU" sz="2800" b="1" dirty="0"/>
                    </a:p>
                  </a:txBody>
                  <a:tcPr marL="91454" marR="91454" marT="45717" marB="45717">
                    <a:solidFill>
                      <a:schemeClr val="tx2">
                        <a:lumMod val="90000"/>
                      </a:schemeClr>
                    </a:solidFill>
                  </a:tcPr>
                </a:tc>
                <a:tc>
                  <a:txBody>
                    <a:bodyPr/>
                    <a:lstStyle/>
                    <a:p>
                      <a:pPr algn="ctr"/>
                      <a:endParaRPr lang="ru-RU" sz="2800" b="1" dirty="0" smtClean="0"/>
                    </a:p>
                    <a:p>
                      <a:pPr algn="ctr"/>
                      <a:r>
                        <a:rPr lang="ru-RU" sz="2800" b="1" dirty="0" smtClean="0"/>
                        <a:t>- 9</a:t>
                      </a:r>
                      <a:endParaRPr lang="ru-RU" sz="2800" b="1" dirty="0"/>
                    </a:p>
                  </a:txBody>
                  <a:tcPr marL="91454" marR="91454" marT="45717" marB="45717">
                    <a:solidFill>
                      <a:schemeClr val="tx2">
                        <a:lumMod val="90000"/>
                      </a:schemeClr>
                    </a:solidFill>
                  </a:tcPr>
                </a:tc>
              </a:tr>
            </a:tbl>
          </a:graphicData>
        </a:graphic>
      </p:graphicFrame>
      <p:pic>
        <p:nvPicPr>
          <p:cNvPr id="5" name="Picture 3" descr="Emblema-Profsouza"/>
          <p:cNvPicPr>
            <a:picLocks noChangeAspect="1" noChangeArrowheads="1"/>
          </p:cNvPicPr>
          <p:nvPr/>
        </p:nvPicPr>
        <p:blipFill>
          <a:blip r:embed="rId2"/>
          <a:srcRect/>
          <a:stretch>
            <a:fillRect/>
          </a:stretch>
        </p:blipFill>
        <p:spPr bwMode="auto">
          <a:xfrm>
            <a:off x="309563" y="142875"/>
            <a:ext cx="1335087"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p:cNvSpPr/>
          <p:nvPr/>
        </p:nvSpPr>
        <p:spPr>
          <a:xfrm>
            <a:off x="2207568" y="1340768"/>
            <a:ext cx="7632848" cy="864096"/>
          </a:xfrm>
          <a:prstGeom prst="ellipse">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endParaRPr lang="ru-RU" dirty="0">
              <a:solidFill>
                <a:srgbClr val="FF0000"/>
              </a:solidFill>
            </a:endParaRPr>
          </a:p>
        </p:txBody>
      </p:sp>
      <p:sp>
        <p:nvSpPr>
          <p:cNvPr id="7174" name="Заголовок 1"/>
          <p:cNvSpPr>
            <a:spLocks noGrp="1"/>
          </p:cNvSpPr>
          <p:nvPr>
            <p:ph type="title"/>
          </p:nvPr>
        </p:nvSpPr>
        <p:spPr>
          <a:xfrm>
            <a:off x="1631504" y="188912"/>
            <a:ext cx="8856984" cy="935832"/>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Autofit/>
          </a:bodyPr>
          <a:lstStyle/>
          <a:p>
            <a:pPr algn="ctr" eaLnBrk="1" fontAlgn="auto" hangingPunct="1">
              <a:spcAft>
                <a:spcPts val="0"/>
              </a:spcAft>
              <a:defRPr/>
            </a:pPr>
            <a:r>
              <a:rPr lang="ru-RU" sz="2800" b="1" dirty="0">
                <a:solidFill>
                  <a:srgbClr val="C00000"/>
                </a:solidFill>
                <a:latin typeface="Arial" charset="0"/>
                <a:cs typeface="Arial" charset="0"/>
              </a:rPr>
              <a:t>Схема образования заработной </a:t>
            </a:r>
            <a:br>
              <a:rPr lang="ru-RU" sz="2800" b="1" dirty="0">
                <a:solidFill>
                  <a:srgbClr val="C00000"/>
                </a:solidFill>
                <a:latin typeface="Arial" charset="0"/>
                <a:cs typeface="Arial" charset="0"/>
              </a:rPr>
            </a:br>
            <a:r>
              <a:rPr lang="ru-RU" sz="2800" b="1" dirty="0">
                <a:solidFill>
                  <a:srgbClr val="C00000"/>
                </a:solidFill>
                <a:latin typeface="Arial" charset="0"/>
                <a:cs typeface="Arial" charset="0"/>
              </a:rPr>
              <a:t>платы по новой системе оплаты труда</a:t>
            </a:r>
          </a:p>
        </p:txBody>
      </p:sp>
      <p:sp>
        <p:nvSpPr>
          <p:cNvPr id="16392" name="Номер слайда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2B4EF2-ABFF-45EA-840E-3E07A2275C8E}" type="slidenum">
              <a:rPr lang="ru-RU" altLang="ru-RU">
                <a:solidFill>
                  <a:srgbClr val="898989"/>
                </a:solidFill>
              </a:rPr>
              <a:pPr/>
              <a:t>11</a:t>
            </a:fld>
            <a:endParaRPr lang="ru-RU" altLang="ru-RU">
              <a:solidFill>
                <a:srgbClr val="898989"/>
              </a:solidFill>
            </a:endParaRPr>
          </a:p>
        </p:txBody>
      </p:sp>
      <p:sp>
        <p:nvSpPr>
          <p:cNvPr id="13317" name="TextBox 3"/>
          <p:cNvSpPr txBox="1">
            <a:spLocks noChangeArrowheads="1"/>
          </p:cNvSpPr>
          <p:nvPr/>
        </p:nvSpPr>
        <p:spPr bwMode="auto">
          <a:xfrm>
            <a:off x="2782888" y="1428750"/>
            <a:ext cx="6769100" cy="52387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ru-RU" sz="2800" b="1" dirty="0">
                <a:solidFill>
                  <a:srgbClr val="002060"/>
                </a:solidFill>
                <a:latin typeface="+mn-lt"/>
                <a:cs typeface="+mn-cs"/>
              </a:rPr>
              <a:t>Должностные оклады по ПКГ</a:t>
            </a:r>
          </a:p>
        </p:txBody>
      </p:sp>
      <p:graphicFrame>
        <p:nvGraphicFramePr>
          <p:cNvPr id="14377" name="Group 41"/>
          <p:cNvGraphicFramePr>
            <a:graphicFrameLocks noGrp="1"/>
          </p:cNvGraphicFramePr>
          <p:nvPr/>
        </p:nvGraphicFramePr>
        <p:xfrm>
          <a:off x="6456363" y="2286000"/>
          <a:ext cx="3887787" cy="4286250"/>
        </p:xfrm>
        <a:graphic>
          <a:graphicData uri="http://schemas.openxmlformats.org/drawingml/2006/table">
            <a:tbl>
              <a:tblPr/>
              <a:tblGrid>
                <a:gridCol w="3887787"/>
              </a:tblGrid>
              <a:tr h="9439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libri" pitchFamily="34" charset="0"/>
                        </a:rPr>
                        <a:t>Выплаты компенсационного характера</a:t>
                      </a:r>
                      <a:endParaRPr kumimoji="0" lang="ru-RU" sz="2000" b="1" i="0" u="none" strike="noStrike" cap="none" normalizeH="0" baseline="0" dirty="0" smtClean="0">
                        <a:ln>
                          <a:noFill/>
                        </a:ln>
                        <a:solidFill>
                          <a:srgbClr val="002060"/>
                        </a:solidFill>
                        <a:effectLst/>
                        <a:latin typeface="Arial" charset="0"/>
                        <a:cs typeface="Arial" charset="0"/>
                      </a:endParaRP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3342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Calibri" pitchFamily="34" charset="0"/>
                        </a:rPr>
                        <a:t>С применением коэффициентов  от оклада (%)</a:t>
                      </a:r>
                      <a:r>
                        <a:rPr kumimoji="0" lang="en-US" sz="2000" b="1" i="0" u="none" strike="noStrike" cap="none" normalizeH="0" baseline="0" dirty="0" smtClean="0">
                          <a:ln>
                            <a:noFill/>
                          </a:ln>
                          <a:solidFill>
                            <a:srgbClr val="000000"/>
                          </a:solidFill>
                          <a:effectLst/>
                          <a:latin typeface="Calibri" pitchFamily="34" charset="0"/>
                        </a:rPr>
                        <a:t>:</a:t>
                      </a:r>
                      <a:endParaRPr kumimoji="0" lang="ru-RU" sz="20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2000" b="1" i="0" u="none" strike="noStrike" cap="none" normalizeH="0" baseline="0" dirty="0" smtClean="0">
                          <a:ln>
                            <a:noFill/>
                          </a:ln>
                          <a:solidFill>
                            <a:srgbClr val="000000"/>
                          </a:solidFill>
                          <a:effectLst/>
                          <a:latin typeface="Calibri" pitchFamily="34" charset="0"/>
                        </a:rPr>
                        <a:t>за режим работы</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ru-RU" sz="2000" b="1"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2000" b="1" i="0" u="none" strike="noStrike" cap="none" normalizeH="0" baseline="0" dirty="0" smtClean="0">
                          <a:ln>
                            <a:noFill/>
                          </a:ln>
                          <a:solidFill>
                            <a:srgbClr val="000000"/>
                          </a:solidFill>
                          <a:effectLst/>
                          <a:latin typeface="Calibri" pitchFamily="34" charset="0"/>
                        </a:rPr>
                        <a:t>за вредные и опасные условия труда</a:t>
                      </a:r>
                      <a:endParaRPr kumimoji="0" lang="ru-RU" sz="20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ru-RU" sz="1600" b="1" i="0" u="none" strike="noStrike" cap="none" normalizeH="0" baseline="0" dirty="0" smtClean="0">
                        <a:ln>
                          <a:noFill/>
                        </a:ln>
                        <a:solidFill>
                          <a:srgbClr val="000000"/>
                        </a:solidFill>
                        <a:effectLst/>
                        <a:latin typeface="Arial" charset="0"/>
                        <a:cs typeface="Arial" charset="0"/>
                      </a:endParaRPr>
                    </a:p>
                  </a:txBody>
                  <a:tcPr marL="91444" marR="91444"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graphicFrame>
        <p:nvGraphicFramePr>
          <p:cNvPr id="14364" name="Group 28"/>
          <p:cNvGraphicFramePr>
            <a:graphicFrameLocks noGrp="1"/>
          </p:cNvGraphicFramePr>
          <p:nvPr/>
        </p:nvGraphicFramePr>
        <p:xfrm>
          <a:off x="1774825" y="2244725"/>
          <a:ext cx="4033838" cy="4327525"/>
        </p:xfrm>
        <a:graphic>
          <a:graphicData uri="http://schemas.openxmlformats.org/drawingml/2006/table">
            <a:tbl>
              <a:tblPr/>
              <a:tblGrid>
                <a:gridCol w="4033838"/>
              </a:tblGrid>
              <a:tr h="7009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rgbClr val="002060"/>
                          </a:solidFill>
                          <a:effectLst/>
                          <a:latin typeface="Calibri" pitchFamily="34" charset="0"/>
                          <a:ea typeface="+mn-ea"/>
                          <a:cs typeface="+mn-cs"/>
                        </a:rPr>
                        <a:t>Выплаты стимулирующего характера</a:t>
                      </a:r>
                    </a:p>
                  </a:txBody>
                  <a:tcPr marL="91473" marR="91473"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3626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Calibri" pitchFamily="34" charset="0"/>
                        </a:rPr>
                        <a:t>С применением коэффициентов  от оклада (%)</a:t>
                      </a:r>
                      <a:r>
                        <a:rPr kumimoji="0" lang="en-US" sz="1800" b="1" i="0" u="none" strike="noStrike" cap="none" normalizeH="0" baseline="0" dirty="0" smtClean="0">
                          <a:ln>
                            <a:noFill/>
                          </a:ln>
                          <a:solidFill>
                            <a:srgbClr val="000000"/>
                          </a:solidFill>
                          <a:effectLst/>
                          <a:latin typeface="Calibri" pitchFamily="34" charset="0"/>
                        </a:rPr>
                        <a:t>:</a:t>
                      </a:r>
                      <a:endParaRPr kumimoji="0" lang="ru-RU" sz="18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1800" b="1" i="0" u="none" strike="noStrike" cap="none" normalizeH="0" baseline="0" dirty="0" smtClean="0">
                          <a:ln>
                            <a:noFill/>
                          </a:ln>
                          <a:solidFill>
                            <a:srgbClr val="000000"/>
                          </a:solidFill>
                          <a:effectLst/>
                          <a:latin typeface="Calibri" pitchFamily="34" charset="0"/>
                        </a:rPr>
                        <a:t>за квалификационную категорию</a:t>
                      </a: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ru-RU" sz="1800" b="1" i="0" u="none" strike="noStrike" cap="none" normalizeH="0" baseline="0" dirty="0" smtClean="0">
                          <a:ln>
                            <a:noFill/>
                          </a:ln>
                          <a:solidFill>
                            <a:srgbClr val="000000"/>
                          </a:solidFill>
                          <a:effectLst/>
                          <a:latin typeface="Calibri" pitchFamily="34" charset="0"/>
                        </a:rPr>
                        <a:t>за наличие почетных званий и наград </a:t>
                      </a: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ru-RU" sz="1800" b="1" i="0" u="none" strike="noStrike" cap="none" normalizeH="0" baseline="0" dirty="0" smtClean="0">
                          <a:ln>
                            <a:noFill/>
                          </a:ln>
                          <a:solidFill>
                            <a:srgbClr val="000000"/>
                          </a:solidFill>
                          <a:effectLst/>
                          <a:latin typeface="Calibri" pitchFamily="34" charset="0"/>
                        </a:rPr>
                        <a:t>за интенсивность и специфику</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1800" b="1" i="0" u="none" strike="noStrike" cap="none" normalizeH="0" baseline="0" dirty="0" smtClean="0">
                          <a:ln>
                            <a:noFill/>
                          </a:ln>
                          <a:solidFill>
                            <a:srgbClr val="000000"/>
                          </a:solidFill>
                          <a:effectLst/>
                          <a:latin typeface="Calibri" pitchFamily="34" charset="0"/>
                        </a:rPr>
                        <a:t>за стаж</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1800" b="1" i="0" u="none" strike="noStrike" cap="none" normalizeH="0" baseline="0" dirty="0" smtClean="0">
                          <a:ln>
                            <a:noFill/>
                          </a:ln>
                          <a:solidFill>
                            <a:srgbClr val="000000"/>
                          </a:solidFill>
                          <a:effectLst/>
                          <a:latin typeface="Calibri" pitchFamily="34" charset="0"/>
                        </a:rPr>
                        <a:t>за качество</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1800" b="1" i="0" u="none" strike="noStrike" cap="none" normalizeH="0" baseline="0" dirty="0" smtClean="0">
                          <a:ln>
                            <a:noFill/>
                          </a:ln>
                          <a:solidFill>
                            <a:srgbClr val="000000"/>
                          </a:solidFill>
                          <a:effectLst/>
                          <a:latin typeface="Calibri" pitchFamily="34" charset="0"/>
                        </a:rPr>
                        <a:t>за наличие ученой степени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ru-RU" sz="1800" b="1" i="0" u="none" strike="noStrike" cap="none" normalizeH="0" baseline="0" dirty="0" smtClean="0">
                          <a:ln>
                            <a:noFill/>
                          </a:ln>
                          <a:solidFill>
                            <a:srgbClr val="000000"/>
                          </a:solidFill>
                          <a:effectLst/>
                          <a:latin typeface="Calibri" pitchFamily="34" charset="0"/>
                        </a:rPr>
                        <a:t>премиальные выплаты</a:t>
                      </a: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ru-RU" sz="1800" b="1" i="0" u="none" strike="noStrike" kern="1200" cap="none" normalizeH="0" baseline="0" dirty="0" smtClean="0">
                          <a:ln>
                            <a:noFill/>
                          </a:ln>
                          <a:solidFill>
                            <a:srgbClr val="FF0000"/>
                          </a:solidFill>
                          <a:effectLst/>
                          <a:latin typeface="Calibri" pitchFamily="34" charset="0"/>
                          <a:ea typeface="+mn-ea"/>
                          <a:cs typeface="+mn-cs"/>
                        </a:rPr>
                        <a:t>за работу специалистов в сельской местности </a:t>
                      </a:r>
                      <a:r>
                        <a:rPr kumimoji="0" lang="ru-RU" sz="1800" b="1" i="0" u="none" strike="noStrike" cap="none" normalizeH="0" baseline="0" dirty="0" smtClean="0">
                          <a:ln>
                            <a:noFill/>
                          </a:ln>
                          <a:solidFill>
                            <a:srgbClr val="FF0000"/>
                          </a:solidFill>
                          <a:effectLst/>
                          <a:latin typeface="Arial" charset="0"/>
                        </a:rPr>
                        <a:t>             </a:t>
                      </a:r>
                      <a:endParaRPr kumimoji="0" lang="ru-RU" sz="1800" b="1" i="0" u="none" strike="noStrike" cap="none" normalizeH="0" baseline="0" dirty="0" smtClean="0">
                        <a:ln>
                          <a:noFill/>
                        </a:ln>
                        <a:solidFill>
                          <a:srgbClr val="FF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ru-RU" sz="1600" b="0" i="0" u="none" strike="noStrike" cap="none" normalizeH="0" baseline="0" dirty="0" smtClean="0">
                        <a:ln>
                          <a:noFill/>
                        </a:ln>
                        <a:solidFill>
                          <a:srgbClr val="000000"/>
                        </a:solidFill>
                        <a:effectLst/>
                        <a:latin typeface="Calibri" pitchFamily="34" charset="0"/>
                      </a:endParaRPr>
                    </a:p>
                  </a:txBody>
                  <a:tcPr marL="91473" marR="91473"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16410" name="Прямоугольник 10"/>
          <p:cNvSpPr>
            <a:spLocks noChangeArrowheads="1"/>
          </p:cNvSpPr>
          <p:nvPr/>
        </p:nvSpPr>
        <p:spPr bwMode="auto">
          <a:xfrm>
            <a:off x="5267325" y="2627313"/>
            <a:ext cx="16208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solidFill>
                  <a:srgbClr val="000000"/>
                </a:solidFill>
                <a:latin typeface="Cambria" panose="02040503050406030204" pitchFamily="18" charset="0"/>
              </a:rPr>
              <a:t>+</a:t>
            </a:r>
          </a:p>
        </p:txBody>
      </p:sp>
      <p:sp>
        <p:nvSpPr>
          <p:cNvPr id="16411" name="Прямоугольник 11"/>
          <p:cNvSpPr>
            <a:spLocks noChangeArrowheads="1"/>
          </p:cNvSpPr>
          <p:nvPr/>
        </p:nvSpPr>
        <p:spPr bwMode="auto">
          <a:xfrm>
            <a:off x="5951538" y="4000500"/>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rgbClr val="000000"/>
                </a:solidFill>
                <a:latin typeface="Cambria" panose="02040503050406030204" pitchFamily="18" charset="0"/>
              </a:rPr>
              <a:t>+</a:t>
            </a:r>
          </a:p>
        </p:txBody>
      </p:sp>
      <p:pic>
        <p:nvPicPr>
          <p:cNvPr id="11" name="Picture 3" descr="Emblema-Profsouza"/>
          <p:cNvPicPr>
            <a:picLocks noChangeAspect="1" noChangeArrowheads="1"/>
          </p:cNvPicPr>
          <p:nvPr/>
        </p:nvPicPr>
        <p:blipFill>
          <a:blip r:embed="rId2"/>
          <a:srcRect/>
          <a:stretch>
            <a:fillRect/>
          </a:stretch>
        </p:blipFill>
        <p:spPr bwMode="auto">
          <a:xfrm>
            <a:off x="95250" y="0"/>
            <a:ext cx="1189038" cy="695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686800" cy="1368425"/>
          </a:xfrm>
        </p:spPr>
        <p:txBody>
          <a:bodyPr>
            <a:normAutofit fontScale="90000"/>
          </a:bodyPr>
          <a:lstStyle/>
          <a:p>
            <a:pPr algn="ctr" eaLnBrk="1" fontAlgn="auto" hangingPunct="1">
              <a:spcAft>
                <a:spcPts val="0"/>
              </a:spcAft>
              <a:defRPr/>
            </a:pPr>
            <a:r>
              <a:rPr lang="ru-RU" sz="3600" b="1" dirty="0">
                <a:solidFill>
                  <a:srgbClr val="C00000"/>
                </a:solidFill>
              </a:rPr>
              <a:t>Структура заработной платы </a:t>
            </a:r>
            <a:br>
              <a:rPr lang="ru-RU" sz="3600" b="1" dirty="0">
                <a:solidFill>
                  <a:srgbClr val="C00000"/>
                </a:solidFill>
              </a:rPr>
            </a:br>
            <a:r>
              <a:rPr lang="ru-RU" sz="3600" b="1" dirty="0">
                <a:solidFill>
                  <a:srgbClr val="C00000"/>
                </a:solidFill>
              </a:rPr>
              <a:t>в государственных учреждениях </a:t>
            </a:r>
            <a:br>
              <a:rPr lang="ru-RU" sz="3600" b="1" dirty="0">
                <a:solidFill>
                  <a:srgbClr val="C00000"/>
                </a:solidFill>
              </a:rPr>
            </a:br>
            <a:r>
              <a:rPr lang="ru-RU" sz="3600" b="1" dirty="0">
                <a:solidFill>
                  <a:srgbClr val="C00000"/>
                </a:solidFill>
              </a:rPr>
              <a:t>здравоохранения Республики Татарстан</a:t>
            </a:r>
          </a:p>
        </p:txBody>
      </p:sp>
      <p:graphicFrame>
        <p:nvGraphicFramePr>
          <p:cNvPr id="2050" name="Object 6"/>
          <p:cNvGraphicFramePr>
            <a:graphicFrameLocks noGrp="1"/>
          </p:cNvGraphicFramePr>
          <p:nvPr>
            <p:ph idx="1"/>
          </p:nvPr>
        </p:nvGraphicFramePr>
        <p:xfrm>
          <a:off x="1724025" y="1649413"/>
          <a:ext cx="8505825" cy="4627562"/>
        </p:xfrm>
        <a:graphic>
          <a:graphicData uri="http://schemas.openxmlformats.org/presentationml/2006/ole">
            <mc:AlternateContent xmlns:mc="http://schemas.openxmlformats.org/markup-compatibility/2006">
              <mc:Choice xmlns:v="urn:schemas-microsoft-com:vml" Requires="v">
                <p:oleObj spid="_x0000_s2054" r:id="rId3" imgW="8504657" imgH="4627265" progId="Excel.Sheet.8">
                  <p:embed/>
                </p:oleObj>
              </mc:Choice>
              <mc:Fallback>
                <p:oleObj r:id="rId3" imgW="8504657" imgH="4627265" progId="Excel.Sheet.8">
                  <p:embed/>
                  <p:pic>
                    <p:nvPicPr>
                      <p:cNvPr id="0" name="Object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649413"/>
                        <a:ext cx="850582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91C244-2BDD-4508-989A-89EA13227F79}" type="slidenum">
              <a:rPr lang="ru-RU" altLang="ru-RU">
                <a:solidFill>
                  <a:srgbClr val="9B9A98"/>
                </a:solidFill>
              </a:rPr>
              <a:pPr/>
              <a:t>12</a:t>
            </a:fld>
            <a:endParaRPr lang="ru-RU" altLang="ru-RU">
              <a:solidFill>
                <a:srgbClr val="9B9A98"/>
              </a:solidFill>
            </a:endParaRPr>
          </a:p>
        </p:txBody>
      </p:sp>
      <p:pic>
        <p:nvPicPr>
          <p:cNvPr id="20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0"/>
            <a:ext cx="1368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1452531" y="98376"/>
            <a:ext cx="10287072" cy="1330360"/>
          </a:xfrm>
          <a:solidFill>
            <a:schemeClr val="accent3">
              <a:lumMod val="60000"/>
              <a:lumOff val="40000"/>
            </a:schemeClr>
          </a:solidFill>
          <a:ln>
            <a:miter lim="800000"/>
            <a:headEnd/>
            <a:tailEnd/>
          </a:ln>
          <a:effectLst>
            <a:glow rad="228600">
              <a:schemeClr val="accent4">
                <a:satMod val="175000"/>
                <a:alpha val="40000"/>
              </a:schemeClr>
            </a:glow>
          </a:effectLst>
          <a:scene3d>
            <a:camera prst="orthographicFront"/>
            <a:lightRig rig="threePt" dir="t"/>
          </a:scene3d>
          <a:sp3d>
            <a:bevelT/>
          </a:sp3d>
          <a:extLst/>
        </p:spPr>
        <p:txBody>
          <a:bodyPr>
            <a:noAutofit/>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575"/>
              </a:spcBef>
              <a:defRPr/>
            </a:pPr>
            <a:r>
              <a:rPr lang="ru-RU" sz="1600" b="1" dirty="0">
                <a:solidFill>
                  <a:srgbClr val="C00000"/>
                </a:solidFill>
              </a:rPr>
              <a:t>Постановление Кабинета   Министров Республики Татарстан от 15.12.2017г. </a:t>
            </a:r>
            <a:r>
              <a:rPr lang="ru-RU" sz="1600" b="1" dirty="0" smtClean="0">
                <a:solidFill>
                  <a:srgbClr val="C00000"/>
                </a:solidFill>
              </a:rPr>
              <a:t>№1000</a:t>
            </a:r>
            <a:r>
              <a:rPr lang="ru-RU" sz="1600" b="1" dirty="0">
                <a:solidFill>
                  <a:srgbClr val="C00000"/>
                </a:solidFill>
              </a:rPr>
              <a:t/>
            </a:r>
            <a:br>
              <a:rPr lang="ru-RU" sz="1600" b="1" dirty="0">
                <a:solidFill>
                  <a:srgbClr val="C00000"/>
                </a:solidFill>
              </a:rPr>
            </a:br>
            <a:r>
              <a:rPr lang="ru-RU" sz="1600" b="1" dirty="0">
                <a:solidFill>
                  <a:srgbClr val="C00000"/>
                </a:solidFill>
                <a:cs typeface="Times New Roman" pitchFamily="18" charset="0"/>
              </a:rPr>
              <a:t>«О внесении  изменений в постановление Кабинета Министров Республики Татарстан от 18.10.2014 </a:t>
            </a:r>
            <a:r>
              <a:rPr lang="ru-RU" sz="1600" b="1" dirty="0" smtClean="0">
                <a:solidFill>
                  <a:srgbClr val="C00000"/>
                </a:solidFill>
                <a:cs typeface="Times New Roman" pitchFamily="18" charset="0"/>
              </a:rPr>
              <a:t>№768 </a:t>
            </a:r>
            <a:r>
              <a:rPr lang="ru-RU" sz="1600" b="1" dirty="0">
                <a:solidFill>
                  <a:srgbClr val="C00000"/>
                </a:solidFill>
                <a:cs typeface="Times New Roman" pitchFamily="18" charset="0"/>
              </a:rPr>
              <a:t>«Об увеличении оплаты труда работников государственных учреждений и государственных организаций Республики Татарстан» </a:t>
            </a:r>
          </a:p>
        </p:txBody>
      </p:sp>
      <p:sp>
        <p:nvSpPr>
          <p:cNvPr id="47107" name="Объект 2"/>
          <p:cNvSpPr>
            <a:spLocks noGrp="1"/>
          </p:cNvSpPr>
          <p:nvPr>
            <p:ph sz="quarter" idx="1"/>
          </p:nvPr>
        </p:nvSpPr>
        <p:spPr>
          <a:xfrm>
            <a:off x="238084" y="1412776"/>
            <a:ext cx="11501518" cy="5230934"/>
          </a:xfrm>
          <a:solidFill>
            <a:schemeClr val="accent1">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rmAutofit/>
          </a:bodyPr>
          <a:lstStyle/>
          <a:p>
            <a:pPr marL="0" indent="0" algn="just" eaLnBrk="1" fontAlgn="auto" hangingPunct="1">
              <a:spcAft>
                <a:spcPts val="0"/>
              </a:spcAft>
              <a:buFont typeface="Wingdings 2" panose="05020102010507070707" pitchFamily="18" charset="2"/>
              <a:buNone/>
              <a:defRPr/>
            </a:pPr>
            <a:r>
              <a:rPr lang="ru-RU" sz="1400" b="1" dirty="0" smtClean="0">
                <a:solidFill>
                  <a:srgbClr val="002060"/>
                </a:solidFill>
              </a:rPr>
              <a:t>Установить </a:t>
            </a:r>
            <a:r>
              <a:rPr lang="ru-RU" sz="1400" b="1" dirty="0">
                <a:solidFill>
                  <a:srgbClr val="002060"/>
                </a:solidFill>
              </a:rPr>
              <a:t>с 1 января 2018 год</a:t>
            </a:r>
            <a:r>
              <a:rPr lang="ru-RU" sz="1400" dirty="0">
                <a:solidFill>
                  <a:srgbClr val="002060"/>
                </a:solidFill>
              </a:rPr>
              <a:t>а:</a:t>
            </a:r>
          </a:p>
          <a:p>
            <a:pPr marL="0" indent="0" algn="just" eaLnBrk="1" fontAlgn="auto" hangingPunct="1">
              <a:spcAft>
                <a:spcPts val="0"/>
              </a:spcAft>
              <a:buFont typeface="Wingdings 2" panose="05020102010507070707" pitchFamily="18" charset="2"/>
              <a:buNone/>
              <a:defRPr/>
            </a:pPr>
            <a:r>
              <a:rPr lang="ru-RU" sz="1600" dirty="0">
                <a:solidFill>
                  <a:srgbClr val="002060"/>
                </a:solidFill>
              </a:rPr>
              <a:t>дополнительную надбавку к должностному окладу, выплатам стимулирующего характера (за исключением выплат за качество выполняемых работ и премиальных выплат) и выплатам за работу в сельской местности </a:t>
            </a:r>
            <a:r>
              <a:rPr lang="ru-RU" sz="1600" b="1" dirty="0">
                <a:solidFill>
                  <a:srgbClr val="002060"/>
                </a:solidFill>
              </a:rPr>
              <a:t>в размере 14 процентов </a:t>
            </a:r>
            <a:r>
              <a:rPr lang="ru-RU" sz="1600" dirty="0">
                <a:solidFill>
                  <a:srgbClr val="002060"/>
                </a:solidFill>
              </a:rPr>
              <a:t>работникам государственных учреждений и государственных организаций Республики Татарстан, условия оплаты труда которых регулируются следующими постановлениями Кабинета Министров Республики Татарстан:</a:t>
            </a:r>
          </a:p>
          <a:p>
            <a:pPr marL="0" indent="0" algn="just" eaLnBrk="1" fontAlgn="auto" hangingPunct="1">
              <a:spcAft>
                <a:spcPts val="0"/>
              </a:spcAft>
              <a:buFont typeface="Wingdings 2" panose="05020102010507070707" pitchFamily="18" charset="2"/>
              <a:buNone/>
              <a:defRPr/>
            </a:pPr>
            <a:r>
              <a:rPr lang="ru-RU" sz="1600" dirty="0">
                <a:solidFill>
                  <a:srgbClr val="002060"/>
                </a:solidFill>
              </a:rPr>
              <a:t>от 24.08.2010 </a:t>
            </a:r>
            <a:r>
              <a:rPr lang="ru-RU" sz="1600" dirty="0" smtClean="0">
                <a:solidFill>
                  <a:srgbClr val="002060"/>
                </a:solidFill>
              </a:rPr>
              <a:t>N678 </a:t>
            </a:r>
            <a:r>
              <a:rPr lang="ru-RU" sz="1600" dirty="0">
                <a:solidFill>
                  <a:srgbClr val="002060"/>
                </a:solidFill>
              </a:rPr>
              <a:t>"Об условиях оплаты труда работников государственных учреждений Республики Татарстан";</a:t>
            </a:r>
          </a:p>
          <a:p>
            <a:pPr marL="0" indent="0" algn="just" eaLnBrk="1" fontAlgn="auto" hangingPunct="1">
              <a:spcAft>
                <a:spcPts val="0"/>
              </a:spcAft>
              <a:buFont typeface="Wingdings 2" panose="05020102010507070707" pitchFamily="18" charset="2"/>
              <a:buNone/>
              <a:defRPr/>
            </a:pPr>
            <a:r>
              <a:rPr lang="ru-RU" sz="1600" dirty="0">
                <a:solidFill>
                  <a:srgbClr val="002060"/>
                </a:solidFill>
              </a:rPr>
              <a:t>от 01.08.2012 </a:t>
            </a:r>
            <a:r>
              <a:rPr lang="ru-RU" sz="1600" dirty="0" smtClean="0">
                <a:solidFill>
                  <a:srgbClr val="002060"/>
                </a:solidFill>
              </a:rPr>
              <a:t>N653 </a:t>
            </a:r>
            <a:r>
              <a:rPr lang="ru-RU" sz="1600" dirty="0">
                <a:solidFill>
                  <a:srgbClr val="002060"/>
                </a:solidFill>
              </a:rPr>
              <a:t>"Об условиях оплаты труда работников государственных организаций социального обслуживания населения и государственных учреждений социальной защиты Республики Татарстан";</a:t>
            </a:r>
          </a:p>
          <a:p>
            <a:pPr marL="0" indent="0" algn="just" eaLnBrk="1" fontAlgn="auto" hangingPunct="1">
              <a:spcAft>
                <a:spcPts val="0"/>
              </a:spcAft>
              <a:buFont typeface="Wingdings 2" panose="05020102010507070707" pitchFamily="18" charset="2"/>
              <a:buNone/>
              <a:defRPr/>
            </a:pPr>
            <a:r>
              <a:rPr lang="ru-RU" sz="1600" dirty="0" smtClean="0">
                <a:solidFill>
                  <a:srgbClr val="002060"/>
                </a:solidFill>
              </a:rPr>
              <a:t>от 10.12.2012 N1072 </a:t>
            </a:r>
            <a:r>
              <a:rPr lang="ru-RU" sz="1600" dirty="0">
                <a:solidFill>
                  <a:srgbClr val="002060"/>
                </a:solidFill>
              </a:rPr>
              <a:t>"Об условиях оплаты труда работников государственных учреждений культуры Республики Татарстан";</a:t>
            </a:r>
          </a:p>
          <a:p>
            <a:pPr marL="0" indent="0" algn="just" eaLnBrk="1" fontAlgn="auto" hangingPunct="1">
              <a:spcAft>
                <a:spcPts val="0"/>
              </a:spcAft>
              <a:buFont typeface="Wingdings 2" panose="05020102010507070707" pitchFamily="18" charset="2"/>
              <a:buNone/>
              <a:defRPr/>
            </a:pPr>
            <a:r>
              <a:rPr lang="ru-RU" sz="1600" dirty="0" smtClean="0">
                <a:solidFill>
                  <a:srgbClr val="002060"/>
                </a:solidFill>
              </a:rPr>
              <a:t>от 31.07.2013 N538 </a:t>
            </a:r>
            <a:r>
              <a:rPr lang="ru-RU" sz="1600" dirty="0">
                <a:solidFill>
                  <a:srgbClr val="002060"/>
                </a:solidFill>
              </a:rPr>
              <a:t>"Об условиях оплаты труда работников государственных учреждений сферы научных исследований и разработок";</a:t>
            </a:r>
          </a:p>
          <a:p>
            <a:pPr marL="0" indent="0" algn="just" eaLnBrk="1" fontAlgn="auto" hangingPunct="1">
              <a:spcAft>
                <a:spcPts val="0"/>
              </a:spcAft>
              <a:buFont typeface="Wingdings 2" panose="05020102010507070707" pitchFamily="18" charset="2"/>
              <a:buNone/>
              <a:defRPr/>
            </a:pPr>
            <a:r>
              <a:rPr lang="ru-RU" sz="1600" b="1" dirty="0">
                <a:solidFill>
                  <a:srgbClr val="002060"/>
                </a:solidFill>
              </a:rPr>
              <a:t>дополнительную надбавку к должностному окладу, выплатам стимулирующего характера (за исключением выплат за качество выполняемых работ и премиальных выплат) и выплатам за работу с вредными и (или) опасными условиями труда в размере 14 процентов </a:t>
            </a:r>
            <a:r>
              <a:rPr lang="ru-RU" sz="1600" dirty="0">
                <a:solidFill>
                  <a:srgbClr val="002060"/>
                </a:solidFill>
              </a:rPr>
              <a:t>работникам государственных учреждений и государственных организаций Республики Татарстан, условия оплаты труда которых регулируются </a:t>
            </a:r>
            <a:r>
              <a:rPr lang="ru-RU" sz="1600" b="1" dirty="0">
                <a:solidFill>
                  <a:srgbClr val="002060"/>
                </a:solidFill>
              </a:rPr>
              <a:t>постановлением Кабинета Министров Республики Татарстан от 25.04.2012 </a:t>
            </a:r>
            <a:r>
              <a:rPr lang="ru-RU" sz="1600" b="1" dirty="0" smtClean="0">
                <a:solidFill>
                  <a:srgbClr val="002060"/>
                </a:solidFill>
              </a:rPr>
              <a:t>N323 </a:t>
            </a:r>
            <a:r>
              <a:rPr lang="ru-RU" sz="1600" dirty="0">
                <a:solidFill>
                  <a:srgbClr val="002060"/>
                </a:solidFill>
              </a:rPr>
              <a:t>"Об условиях оплаты труда работников медицинских организаций, подведомственных исполнительным органам государственной власти Республики Татарстан, и отдельных нетиповых учреждений, подведомственных Министерству здравоохранения Республики Татарстан".</a:t>
            </a:r>
          </a:p>
        </p:txBody>
      </p:sp>
      <p:pic>
        <p:nvPicPr>
          <p:cNvPr id="4" name="Picture 3" descr="Emblema-Profsouza"/>
          <p:cNvPicPr>
            <a:picLocks noChangeAspect="1" noChangeArrowheads="1"/>
          </p:cNvPicPr>
          <p:nvPr/>
        </p:nvPicPr>
        <p:blipFill>
          <a:blip r:embed="rId2"/>
          <a:srcRect/>
          <a:stretch>
            <a:fillRect/>
          </a:stretch>
        </p:blipFill>
        <p:spPr bwMode="auto">
          <a:xfrm>
            <a:off x="166688" y="142875"/>
            <a:ext cx="1073150" cy="627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1026" y="1142984"/>
            <a:ext cx="10501386" cy="4572031"/>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rmAutofit/>
          </a:bodyPr>
          <a:lstStyle/>
          <a:p>
            <a:pPr marL="36576" indent="0" algn="ctr" eaLnBrk="1" fontAlgn="auto" hangingPunct="1">
              <a:spcAft>
                <a:spcPts val="0"/>
              </a:spcAft>
              <a:buFont typeface="Wingdings 2" panose="05020102010507070707" pitchFamily="18" charset="2"/>
              <a:buNone/>
              <a:defRPr/>
            </a:pPr>
            <a:r>
              <a:rPr lang="ru-RU" sz="3600" b="1" dirty="0">
                <a:solidFill>
                  <a:srgbClr val="002060"/>
                </a:solidFill>
              </a:rPr>
              <a:t>Федеральным Законом от 07.03.2018г. </a:t>
            </a:r>
            <a:endParaRPr lang="ru-RU" sz="3600" b="1" dirty="0" smtClean="0">
              <a:solidFill>
                <a:srgbClr val="002060"/>
              </a:solidFill>
            </a:endParaRPr>
          </a:p>
          <a:p>
            <a:pPr marL="36576" indent="0" algn="ctr" eaLnBrk="1" fontAlgn="auto" hangingPunct="1">
              <a:spcAft>
                <a:spcPts val="0"/>
              </a:spcAft>
              <a:buFont typeface="Wingdings 2" panose="05020102010507070707" pitchFamily="18" charset="2"/>
              <a:buNone/>
              <a:defRPr/>
            </a:pPr>
            <a:r>
              <a:rPr lang="ru-RU" sz="3600" b="1" dirty="0" smtClean="0">
                <a:solidFill>
                  <a:srgbClr val="002060"/>
                </a:solidFill>
              </a:rPr>
              <a:t>№</a:t>
            </a:r>
            <a:r>
              <a:rPr lang="ru-RU" sz="3600" b="1" dirty="0">
                <a:solidFill>
                  <a:srgbClr val="002060"/>
                </a:solidFill>
              </a:rPr>
              <a:t>41-ФЗ МРОТ с 1 мая 2018 года установлен в размере </a:t>
            </a:r>
            <a:r>
              <a:rPr lang="ru-RU" sz="3600" b="1" dirty="0" smtClean="0">
                <a:solidFill>
                  <a:srgbClr val="C00000"/>
                </a:solidFill>
              </a:rPr>
              <a:t>11 </a:t>
            </a:r>
            <a:r>
              <a:rPr lang="ru-RU" sz="3600" b="1" dirty="0">
                <a:solidFill>
                  <a:srgbClr val="C00000"/>
                </a:solidFill>
              </a:rPr>
              <a:t>163 рубля </a:t>
            </a:r>
            <a:r>
              <a:rPr lang="ru-RU" sz="3600" b="1" dirty="0">
                <a:solidFill>
                  <a:srgbClr val="002060"/>
                </a:solidFill>
              </a:rPr>
              <a:t>в месяц </a:t>
            </a:r>
            <a:endParaRPr lang="ru-RU" sz="3600" b="1" dirty="0" smtClean="0">
              <a:solidFill>
                <a:srgbClr val="002060"/>
              </a:solidFill>
            </a:endParaRPr>
          </a:p>
          <a:p>
            <a:pPr marL="36576" indent="0" algn="ctr" eaLnBrk="1" fontAlgn="auto" hangingPunct="1">
              <a:spcAft>
                <a:spcPts val="0"/>
              </a:spcAft>
              <a:buFont typeface="Wingdings 2" panose="05020102010507070707" pitchFamily="18" charset="2"/>
              <a:buNone/>
              <a:defRPr/>
            </a:pPr>
            <a:r>
              <a:rPr lang="ru-RU" sz="3600" b="1" dirty="0" smtClean="0">
                <a:solidFill>
                  <a:srgbClr val="002060"/>
                </a:solidFill>
              </a:rPr>
              <a:t>(</a:t>
            </a:r>
            <a:r>
              <a:rPr lang="ru-RU" sz="3600" b="1" dirty="0">
                <a:solidFill>
                  <a:srgbClr val="002060"/>
                </a:solidFill>
              </a:rPr>
              <a:t>с 01.01.2018г. – 9489 рублей). </a:t>
            </a:r>
            <a:endParaRPr lang="ru-RU" sz="3600" b="1" dirty="0" smtClean="0">
              <a:solidFill>
                <a:srgbClr val="002060"/>
              </a:solidFill>
            </a:endParaRPr>
          </a:p>
          <a:p>
            <a:pPr marL="36576" indent="0" algn="ctr" eaLnBrk="1" fontAlgn="auto" hangingPunct="1">
              <a:spcAft>
                <a:spcPts val="0"/>
              </a:spcAft>
              <a:buFont typeface="Wingdings 2" panose="05020102010507070707" pitchFamily="18" charset="2"/>
              <a:buNone/>
              <a:defRPr/>
            </a:pPr>
            <a:r>
              <a:rPr lang="ru-RU" sz="3600" b="1" dirty="0" smtClean="0">
                <a:solidFill>
                  <a:srgbClr val="002060"/>
                </a:solidFill>
              </a:rPr>
              <a:t>МРОТ </a:t>
            </a:r>
            <a:r>
              <a:rPr lang="ru-RU" sz="3600" b="1" dirty="0">
                <a:solidFill>
                  <a:srgbClr val="002060"/>
                </a:solidFill>
              </a:rPr>
              <a:t>доведен до величины прожиточного минимума трудоспособного населения. </a:t>
            </a:r>
          </a:p>
        </p:txBody>
      </p:sp>
      <p:sp>
        <p:nvSpPr>
          <p:cNvPr id="18437"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BD4FEB-6026-445F-912D-4E1AC240FF50}" type="slidenum">
              <a:rPr lang="ru-RU" altLang="ru-RU">
                <a:solidFill>
                  <a:srgbClr val="9B9A98"/>
                </a:solidFill>
              </a:rPr>
              <a:pPr/>
              <a:t>14</a:t>
            </a:fld>
            <a:endParaRPr lang="ru-RU" altLang="ru-RU">
              <a:solidFill>
                <a:srgbClr val="9B9A98"/>
              </a:solidFill>
            </a:endParaRPr>
          </a:p>
        </p:txBody>
      </p:sp>
      <p:pic>
        <p:nvPicPr>
          <p:cNvPr id="5" name="Picture 3" descr="Emblema-Profsouza"/>
          <p:cNvPicPr>
            <a:picLocks noChangeAspect="1" noChangeArrowheads="1"/>
          </p:cNvPicPr>
          <p:nvPr/>
        </p:nvPicPr>
        <p:blipFill>
          <a:blip r:embed="rId2"/>
          <a:srcRect/>
          <a:stretch>
            <a:fillRect/>
          </a:stretch>
        </p:blipFill>
        <p:spPr bwMode="auto">
          <a:xfrm>
            <a:off x="166688" y="142875"/>
            <a:ext cx="1073150" cy="627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oprz.ru/images/images/IMG_5176.JPG"/>
          <p:cNvPicPr>
            <a:picLocks noChangeAspect="1" noChangeArrowheads="1"/>
          </p:cNvPicPr>
          <p:nvPr/>
        </p:nvPicPr>
        <p:blipFill>
          <a:blip r:embed="rId2">
            <a:extLst/>
          </a:blip>
          <a:srcRect/>
          <a:stretch>
            <a:fillRect/>
          </a:stretch>
        </p:blipFill>
        <p:spPr bwMode="auto">
          <a:xfrm>
            <a:off x="666712" y="3643314"/>
            <a:ext cx="4500594" cy="3214686"/>
          </a:xfrm>
          <a:prstGeom prst="rect">
            <a:avLst/>
          </a:prstGeom>
          <a:noFill/>
          <a:effectLst>
            <a:glow rad="228600">
              <a:schemeClr val="accent2">
                <a:satMod val="175000"/>
                <a:alpha val="40000"/>
              </a:schemeClr>
            </a:glow>
          </a:effectLst>
          <a:scene3d>
            <a:camera prst="orthographicFront"/>
            <a:lightRig rig="threePt" dir="t"/>
          </a:scene3d>
          <a:sp3d>
            <a:bevelT/>
          </a:sp3d>
          <a:extLst/>
        </p:spPr>
      </p:pic>
      <p:sp>
        <p:nvSpPr>
          <p:cNvPr id="19459"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8C3E8A-9223-4C85-9A0A-2E298BFBAE0C}" type="slidenum">
              <a:rPr lang="ru-RU" altLang="ru-RU">
                <a:solidFill>
                  <a:srgbClr val="9B9A98"/>
                </a:solidFill>
              </a:rPr>
              <a:pPr/>
              <a:t>15</a:t>
            </a:fld>
            <a:endParaRPr lang="ru-RU" altLang="ru-RU">
              <a:solidFill>
                <a:srgbClr val="9B9A98"/>
              </a:solidFill>
            </a:endParaRPr>
          </a:p>
        </p:txBody>
      </p:sp>
      <p:sp>
        <p:nvSpPr>
          <p:cNvPr id="3" name="Прямоугольник 2"/>
          <p:cNvSpPr/>
          <p:nvPr/>
        </p:nvSpPr>
        <p:spPr>
          <a:xfrm>
            <a:off x="1991544" y="390078"/>
            <a:ext cx="9890934" cy="3108543"/>
          </a:xfrm>
          <a:prstGeom prst="rect">
            <a:avLst/>
          </a:prstGeom>
          <a:solidFill>
            <a:schemeClr val="accent3">
              <a:lumMod val="60000"/>
              <a:lumOff val="40000"/>
            </a:schemeClr>
          </a:solidFill>
          <a:effectLst>
            <a:glow rad="228600">
              <a:schemeClr val="accent5">
                <a:satMod val="175000"/>
                <a:alpha val="40000"/>
              </a:schemeClr>
            </a:glow>
          </a:effectLst>
          <a:scene3d>
            <a:camera prst="orthographicFront"/>
            <a:lightRig rig="threePt" dir="t"/>
          </a:scene3d>
          <a:sp3d>
            <a:bevelT/>
          </a:sp3d>
        </p:spPr>
        <p:txBody>
          <a:bodyPr>
            <a:spAutoFit/>
          </a:bodyPr>
          <a:lstStyle/>
          <a:p>
            <a:pPr algn="just" eaLnBrk="1" fontAlgn="auto" hangingPunct="1">
              <a:spcBef>
                <a:spcPts val="0"/>
              </a:spcBef>
              <a:spcAft>
                <a:spcPts val="0"/>
              </a:spcAft>
              <a:defRPr/>
            </a:pPr>
            <a:r>
              <a:rPr lang="ru-RU" sz="2800" b="1" dirty="0">
                <a:solidFill>
                  <a:srgbClr val="C00000"/>
                </a:solidFill>
                <a:latin typeface="+mn-lt"/>
                <a:cs typeface="+mn-cs"/>
              </a:rPr>
              <a:t>Согласно плану работы комитета ТРОПРЗ РФ, в том числе в рамках тематических проверок, объявленных ЦК Профсоюза, правовым инспектором труда и внештатными правовыми инспекторами труда  ТРОПРЗ РФ проведены проверки в </a:t>
            </a:r>
            <a:r>
              <a:rPr lang="ru-RU" sz="2800" b="1" dirty="0">
                <a:solidFill>
                  <a:srgbClr val="002060"/>
                </a:solidFill>
                <a:latin typeface="+mn-lt"/>
                <a:cs typeface="+mn-cs"/>
              </a:rPr>
              <a:t>40 учреждениях </a:t>
            </a:r>
            <a:r>
              <a:rPr lang="ru-RU" sz="2800" b="1" dirty="0">
                <a:solidFill>
                  <a:srgbClr val="C00000"/>
                </a:solidFill>
                <a:latin typeface="+mn-lt"/>
                <a:cs typeface="+mn-cs"/>
              </a:rPr>
              <a:t>отрасли, в </a:t>
            </a:r>
            <a:r>
              <a:rPr lang="ru-RU" sz="2800" b="1" dirty="0" err="1">
                <a:solidFill>
                  <a:srgbClr val="C00000"/>
                </a:solidFill>
                <a:latin typeface="+mn-lt"/>
                <a:cs typeface="+mn-cs"/>
              </a:rPr>
              <a:t>т.ч</a:t>
            </a:r>
            <a:r>
              <a:rPr lang="ru-RU" sz="2800" b="1" dirty="0">
                <a:solidFill>
                  <a:srgbClr val="C00000"/>
                </a:solidFill>
                <a:latin typeface="+mn-lt"/>
                <a:cs typeface="+mn-cs"/>
              </a:rPr>
              <a:t>. по вопросу эффективного контракта. Проведено </a:t>
            </a:r>
            <a:r>
              <a:rPr lang="ru-RU" sz="2800" b="1" dirty="0">
                <a:solidFill>
                  <a:srgbClr val="002060"/>
                </a:solidFill>
                <a:latin typeface="+mn-lt"/>
                <a:cs typeface="+mn-cs"/>
              </a:rPr>
              <a:t>8 проверок </a:t>
            </a:r>
            <a:r>
              <a:rPr lang="ru-RU" sz="2800" b="1" dirty="0">
                <a:solidFill>
                  <a:srgbClr val="C00000"/>
                </a:solidFill>
                <a:latin typeface="+mn-lt"/>
                <a:cs typeface="+mn-cs"/>
              </a:rPr>
              <a:t>по обращениям работников.</a:t>
            </a:r>
          </a:p>
        </p:txBody>
      </p:sp>
      <p:pic>
        <p:nvPicPr>
          <p:cNvPr id="5" name="Picture 3" descr="Emblema-Profsouza"/>
          <p:cNvPicPr>
            <a:picLocks noChangeAspect="1" noChangeArrowheads="1"/>
          </p:cNvPicPr>
          <p:nvPr/>
        </p:nvPicPr>
        <p:blipFill>
          <a:blip r:embed="rId3"/>
          <a:srcRect/>
          <a:stretch>
            <a:fillRect/>
          </a:stretch>
        </p:blipFill>
        <p:spPr bwMode="auto">
          <a:xfrm>
            <a:off x="238125" y="214313"/>
            <a:ext cx="1062038" cy="62071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6613565" y="4100264"/>
            <a:ext cx="4019772" cy="2800767"/>
          </a:xfrm>
          <a:prstGeom prst="rect">
            <a:avLst/>
          </a:prstGeom>
          <a:solidFill>
            <a:schemeClr val="accent1">
              <a:lumMod val="60000"/>
              <a:lumOff val="40000"/>
            </a:schemeClr>
          </a:solidFill>
          <a:effectLst>
            <a:glow rad="228600">
              <a:schemeClr val="accent1">
                <a:satMod val="175000"/>
                <a:alpha val="40000"/>
              </a:schemeClr>
            </a:glow>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ru-RU" sz="2200" b="1" dirty="0">
                <a:solidFill>
                  <a:srgbClr val="002060"/>
                </a:solidFill>
                <a:latin typeface="+mn-lt"/>
                <a:cs typeface="+mn-cs"/>
              </a:rPr>
              <a:t>По результатам проверок было направлено</a:t>
            </a:r>
          </a:p>
          <a:p>
            <a:pPr algn="ctr" eaLnBrk="1" fontAlgn="auto" hangingPunct="1">
              <a:spcBef>
                <a:spcPts val="0"/>
              </a:spcBef>
              <a:spcAft>
                <a:spcPts val="0"/>
              </a:spcAft>
              <a:defRPr/>
            </a:pPr>
            <a:r>
              <a:rPr lang="ru-RU" sz="2200" b="1" dirty="0">
                <a:solidFill>
                  <a:srgbClr val="C00000"/>
                </a:solidFill>
                <a:latin typeface="+mn-lt"/>
                <a:cs typeface="+mn-cs"/>
              </a:rPr>
              <a:t>47 представлений об устранении 240 </a:t>
            </a:r>
            <a:r>
              <a:rPr lang="ru-RU" sz="2200" b="1" dirty="0">
                <a:solidFill>
                  <a:srgbClr val="002060"/>
                </a:solidFill>
                <a:latin typeface="+mn-lt"/>
                <a:cs typeface="+mn-cs"/>
              </a:rPr>
              <a:t>выявленных нарушений трудового законодательства, из которых устранено </a:t>
            </a:r>
            <a:r>
              <a:rPr lang="ru-RU" sz="2200" b="1" dirty="0">
                <a:solidFill>
                  <a:srgbClr val="C00000"/>
                </a:solidFill>
                <a:latin typeface="+mn-lt"/>
                <a:cs typeface="+mn-cs"/>
              </a:rPr>
              <a:t>230</a:t>
            </a:r>
            <a:r>
              <a:rPr lang="ru-RU" sz="2200" b="1" dirty="0">
                <a:solidFill>
                  <a:srgbClr val="002060"/>
                </a:solidFill>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A1B839-1356-453F-A5C9-32DC69710DA2}" type="slidenum">
              <a:rPr lang="ru-RU" altLang="ru-RU">
                <a:solidFill>
                  <a:srgbClr val="9B9A98"/>
                </a:solidFill>
              </a:rPr>
              <a:pPr/>
              <a:t>16</a:t>
            </a:fld>
            <a:endParaRPr lang="ru-RU" altLang="ru-RU">
              <a:solidFill>
                <a:srgbClr val="9B9A98"/>
              </a:solidFill>
            </a:endParaRPr>
          </a:p>
        </p:txBody>
      </p:sp>
      <p:pic>
        <p:nvPicPr>
          <p:cNvPr id="3" name="Picture 2" descr="\\Center\входящие\IMG_3770.JPG"/>
          <p:cNvPicPr>
            <a:picLocks noChangeAspect="1" noChangeArrowheads="1"/>
          </p:cNvPicPr>
          <p:nvPr/>
        </p:nvPicPr>
        <p:blipFill>
          <a:blip r:embed="rId2" cstate="print">
            <a:extLst/>
          </a:blip>
          <a:srcRect/>
          <a:stretch>
            <a:fillRect/>
          </a:stretch>
        </p:blipFill>
        <p:spPr bwMode="auto">
          <a:xfrm>
            <a:off x="7881950" y="1571612"/>
            <a:ext cx="4139952" cy="3104964"/>
          </a:xfrm>
          <a:prstGeom prst="rect">
            <a:avLst/>
          </a:prstGeom>
          <a:noFill/>
          <a:effectLst>
            <a:glow rad="228600">
              <a:schemeClr val="accent1">
                <a:satMod val="175000"/>
                <a:alpha val="40000"/>
              </a:schemeClr>
            </a:glow>
          </a:effectLst>
          <a:scene3d>
            <a:camera prst="orthographicFront"/>
            <a:lightRig rig="threePt" dir="t"/>
          </a:scene3d>
          <a:sp3d>
            <a:bevelT/>
          </a:sp3d>
          <a:extLst/>
        </p:spPr>
      </p:pic>
      <p:sp>
        <p:nvSpPr>
          <p:cNvPr id="4" name="Прямоугольник 3"/>
          <p:cNvSpPr/>
          <p:nvPr/>
        </p:nvSpPr>
        <p:spPr>
          <a:xfrm>
            <a:off x="380960" y="1357298"/>
            <a:ext cx="6572296" cy="3460434"/>
          </a:xfrm>
          <a:prstGeom prst="rect">
            <a:avLst/>
          </a:prstGeom>
          <a:solidFill>
            <a:schemeClr val="accent3">
              <a:lumMod val="60000"/>
              <a:lumOff val="40000"/>
            </a:schemeClr>
          </a:solidFill>
          <a:effectLst>
            <a:glow rad="228600">
              <a:schemeClr val="accent5">
                <a:satMod val="175000"/>
                <a:alpha val="40000"/>
              </a:schemeClr>
            </a:glow>
          </a:effectLst>
          <a:scene3d>
            <a:camera prst="orthographicFront"/>
            <a:lightRig rig="threePt" dir="t"/>
          </a:scene3d>
          <a:sp3d>
            <a:bevelT/>
          </a:sp3d>
        </p:spPr>
        <p:txBody>
          <a:bodyPr>
            <a:spAutoFit/>
          </a:bodyPr>
          <a:lstStyle/>
          <a:p>
            <a:pPr algn="just" eaLnBrk="1" fontAlgn="auto" hangingPunct="1">
              <a:lnSpc>
                <a:spcPct val="114000"/>
              </a:lnSpc>
              <a:spcBef>
                <a:spcPts val="0"/>
              </a:spcBef>
              <a:spcAft>
                <a:spcPts val="0"/>
              </a:spcAft>
              <a:defRPr/>
            </a:pPr>
            <a:r>
              <a:rPr lang="ru-RU" sz="2400" b="1" dirty="0">
                <a:solidFill>
                  <a:srgbClr val="002060"/>
                </a:solidFill>
                <a:latin typeface="+mn-lt"/>
                <a:cs typeface="+mn-cs"/>
              </a:rPr>
              <a:t>При проверках комитетом ТРОПРЗ РФ более чем в 20-ти  учреждениях отрасли было выявлено, что работодатели не устанавливают повышенный размер оплаты труда работникам, которые по результатам аттестации рабочих мест или специальной оценки условий труда, работают во вредных условиях труда. </a:t>
            </a:r>
          </a:p>
        </p:txBody>
      </p:sp>
      <p:pic>
        <p:nvPicPr>
          <p:cNvPr id="5" name="Picture 3" descr="Emblema-Profsouza"/>
          <p:cNvPicPr>
            <a:picLocks noChangeAspect="1" noChangeArrowheads="1"/>
          </p:cNvPicPr>
          <p:nvPr/>
        </p:nvPicPr>
        <p:blipFill>
          <a:blip r:embed="rId3"/>
          <a:srcRect/>
          <a:stretch>
            <a:fillRect/>
          </a:stretch>
        </p:blipFill>
        <p:spPr bwMode="auto">
          <a:xfrm>
            <a:off x="238125" y="0"/>
            <a:ext cx="1308100" cy="765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1A3C93-7CE4-4F60-BE24-66F702E42D53}" type="slidenum">
              <a:rPr lang="ru-RU" altLang="ru-RU">
                <a:solidFill>
                  <a:srgbClr val="9B9A98"/>
                </a:solidFill>
              </a:rPr>
              <a:pPr/>
              <a:t>17</a:t>
            </a:fld>
            <a:endParaRPr lang="ru-RU" altLang="ru-RU">
              <a:solidFill>
                <a:srgbClr val="9B9A98"/>
              </a:solidFill>
            </a:endParaRPr>
          </a:p>
        </p:txBody>
      </p:sp>
      <p:sp>
        <p:nvSpPr>
          <p:cNvPr id="3" name="Прямоугольник 2"/>
          <p:cNvSpPr/>
          <p:nvPr/>
        </p:nvSpPr>
        <p:spPr>
          <a:xfrm>
            <a:off x="380960" y="857232"/>
            <a:ext cx="11572956" cy="5262979"/>
          </a:xfrm>
          <a:prstGeom prst="rect">
            <a:avLst/>
          </a:prstGeom>
          <a:solidFill>
            <a:schemeClr val="accent3">
              <a:lumMod val="60000"/>
              <a:lumOff val="40000"/>
            </a:schemeClr>
          </a:solidFill>
          <a:effectLst>
            <a:glow rad="228600">
              <a:schemeClr val="accent5">
                <a:satMod val="175000"/>
                <a:alpha val="40000"/>
              </a:schemeClr>
            </a:glow>
          </a:effectLst>
          <a:scene3d>
            <a:camera prst="orthographicFront"/>
            <a:lightRig rig="threePt" dir="t"/>
          </a:scene3d>
          <a:sp3d>
            <a:bevelT/>
          </a:sp3d>
        </p:spPr>
        <p:txBody>
          <a:bodyPr>
            <a:spAutoFit/>
          </a:bodyPr>
          <a:lstStyle/>
          <a:p>
            <a:pPr algn="just" eaLnBrk="1" fontAlgn="auto" hangingPunct="1">
              <a:lnSpc>
                <a:spcPct val="130000"/>
              </a:lnSpc>
              <a:spcBef>
                <a:spcPts val="0"/>
              </a:spcBef>
              <a:spcAft>
                <a:spcPts val="0"/>
              </a:spcAft>
              <a:defRPr/>
            </a:pPr>
            <a:r>
              <a:rPr lang="ru-RU" sz="2000" dirty="0">
                <a:solidFill>
                  <a:srgbClr val="002060"/>
                </a:solidFill>
                <a:latin typeface="+mn-lt"/>
                <a:cs typeface="+mn-cs"/>
              </a:rPr>
              <a:t> 	</a:t>
            </a:r>
            <a:r>
              <a:rPr lang="ru-RU" sz="2400" dirty="0">
                <a:solidFill>
                  <a:srgbClr val="C00000"/>
                </a:solidFill>
                <a:latin typeface="+mn-lt"/>
                <a:cs typeface="+mn-cs"/>
              </a:rPr>
              <a:t>Свыше 90% </a:t>
            </a:r>
            <a:r>
              <a:rPr lang="ru-RU" sz="2400" dirty="0">
                <a:solidFill>
                  <a:srgbClr val="002060"/>
                </a:solidFill>
                <a:latin typeface="+mn-lt"/>
                <a:cs typeface="+mn-cs"/>
              </a:rPr>
              <a:t>дел, рассмотренных в судах с представительством интересов работников профсоюзными юристами, решены </a:t>
            </a:r>
            <a:r>
              <a:rPr lang="ru-RU" sz="2400" dirty="0">
                <a:solidFill>
                  <a:srgbClr val="C00000"/>
                </a:solidFill>
                <a:latin typeface="+mn-lt"/>
                <a:cs typeface="+mn-cs"/>
              </a:rPr>
              <a:t>в пользу работников</a:t>
            </a:r>
            <a:r>
              <a:rPr lang="ru-RU" sz="2400" dirty="0">
                <a:solidFill>
                  <a:srgbClr val="002060"/>
                </a:solidFill>
                <a:latin typeface="+mn-lt"/>
                <a:cs typeface="+mn-cs"/>
              </a:rPr>
              <a:t>.</a:t>
            </a:r>
          </a:p>
          <a:p>
            <a:pPr algn="just" eaLnBrk="1" fontAlgn="auto" hangingPunct="1">
              <a:lnSpc>
                <a:spcPct val="130000"/>
              </a:lnSpc>
              <a:spcBef>
                <a:spcPts val="0"/>
              </a:spcBef>
              <a:spcAft>
                <a:spcPts val="0"/>
              </a:spcAft>
              <a:defRPr/>
            </a:pPr>
            <a:r>
              <a:rPr lang="ru-RU" sz="2400" dirty="0">
                <a:solidFill>
                  <a:srgbClr val="002060"/>
                </a:solidFill>
                <a:latin typeface="+mn-lt"/>
                <a:cs typeface="+mn-cs"/>
              </a:rPr>
              <a:t>В результате проведенной юридической работы Верховым О.А.- правовым инспектором труда ЦК профсоюза работников здравоохранения РФ по РТ </a:t>
            </a:r>
            <a:r>
              <a:rPr lang="ru-RU" sz="2400" dirty="0">
                <a:solidFill>
                  <a:srgbClr val="C00000"/>
                </a:solidFill>
                <a:latin typeface="+mn-lt"/>
                <a:cs typeface="+mn-cs"/>
              </a:rPr>
              <a:t>решением суда первой инстанции удалось снизить размер взыскиваемой суммы с 4 миллионов рублей до 100 000 рублей морального вреда и добиться полного отказа в удовлетворении материальных требований</a:t>
            </a:r>
            <a:r>
              <a:rPr lang="ru-RU" sz="2400" dirty="0">
                <a:solidFill>
                  <a:srgbClr val="002060"/>
                </a:solidFill>
                <a:latin typeface="+mn-lt"/>
                <a:cs typeface="+mn-cs"/>
              </a:rPr>
              <a:t>. </a:t>
            </a:r>
          </a:p>
          <a:p>
            <a:pPr algn="just" eaLnBrk="1" fontAlgn="auto" hangingPunct="1">
              <a:lnSpc>
                <a:spcPct val="130000"/>
              </a:lnSpc>
              <a:spcBef>
                <a:spcPts val="0"/>
              </a:spcBef>
              <a:spcAft>
                <a:spcPts val="0"/>
              </a:spcAft>
              <a:defRPr/>
            </a:pPr>
            <a:r>
              <a:rPr lang="ru-RU" sz="2400" dirty="0">
                <a:solidFill>
                  <a:srgbClr val="002060"/>
                </a:solidFill>
                <a:latin typeface="+mn-lt"/>
                <a:cs typeface="+mn-cs"/>
              </a:rPr>
              <a:t>	Экономическая эффективность деятельности правовой инспекции комитета ТРОПЗ РФ по всем направлениям юридической помощи работникам отрасли в общей сложности составила </a:t>
            </a:r>
            <a:r>
              <a:rPr lang="ru-RU" sz="2400" dirty="0">
                <a:solidFill>
                  <a:srgbClr val="C00000"/>
                </a:solidFill>
                <a:latin typeface="+mn-lt"/>
                <a:cs typeface="+mn-cs"/>
              </a:rPr>
              <a:t>свыше 16 млн. рублей</a:t>
            </a:r>
          </a:p>
          <a:p>
            <a:pPr algn="just" eaLnBrk="1" fontAlgn="auto" hangingPunct="1">
              <a:spcBef>
                <a:spcPts val="0"/>
              </a:spcBef>
              <a:spcAft>
                <a:spcPts val="0"/>
              </a:spcAft>
              <a:defRPr/>
            </a:pPr>
            <a:endParaRPr lang="ru-RU" sz="2400" dirty="0">
              <a:solidFill>
                <a:srgbClr val="002060"/>
              </a:solidFill>
              <a:latin typeface="+mn-lt"/>
              <a:cs typeface="+mn-cs"/>
            </a:endParaRPr>
          </a:p>
        </p:txBody>
      </p:sp>
      <p:pic>
        <p:nvPicPr>
          <p:cNvPr id="4" name="Picture 3" descr="Emblema-Profsouza"/>
          <p:cNvPicPr>
            <a:picLocks noChangeAspect="1" noChangeArrowheads="1"/>
          </p:cNvPicPr>
          <p:nvPr/>
        </p:nvPicPr>
        <p:blipFill>
          <a:blip r:embed="rId2"/>
          <a:srcRect/>
          <a:stretch>
            <a:fillRect/>
          </a:stretch>
        </p:blipFill>
        <p:spPr bwMode="auto">
          <a:xfrm>
            <a:off x="238125" y="142875"/>
            <a:ext cx="971550" cy="5667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265EA8-FB2E-4E99-9804-F5798686C939}" type="slidenum">
              <a:rPr lang="ru-RU" altLang="ru-RU">
                <a:solidFill>
                  <a:srgbClr val="9B9A98"/>
                </a:solidFill>
              </a:rPr>
              <a:pPr/>
              <a:t>18</a:t>
            </a:fld>
            <a:endParaRPr lang="ru-RU" altLang="ru-RU">
              <a:solidFill>
                <a:srgbClr val="9B9A98"/>
              </a:solidFill>
            </a:endParaRPr>
          </a:p>
        </p:txBody>
      </p:sp>
      <p:sp>
        <p:nvSpPr>
          <p:cNvPr id="3" name="Прямоугольник 2"/>
          <p:cNvSpPr/>
          <p:nvPr/>
        </p:nvSpPr>
        <p:spPr>
          <a:xfrm>
            <a:off x="309522" y="1500174"/>
            <a:ext cx="11644394" cy="3046988"/>
          </a:xfrm>
          <a:prstGeom prst="rect">
            <a:avLst/>
          </a:prstGeom>
          <a:solidFill>
            <a:schemeClr val="accent1">
              <a:lumMod val="40000"/>
              <a:lumOff val="60000"/>
            </a:schemeClr>
          </a:solidFill>
          <a:effectLst>
            <a:glow rad="228600">
              <a:schemeClr val="accent1">
                <a:satMod val="175000"/>
                <a:alpha val="40000"/>
              </a:schemeClr>
            </a:glow>
          </a:effectLst>
          <a:scene3d>
            <a:camera prst="orthographicFront"/>
            <a:lightRig rig="threePt" dir="t"/>
          </a:scene3d>
          <a:sp3d>
            <a:bevelT/>
          </a:sp3d>
        </p:spPr>
        <p:txBody>
          <a:bodyPr>
            <a:spAutoFit/>
          </a:bodyPr>
          <a:lstStyle/>
          <a:p>
            <a:pPr eaLnBrk="1" fontAlgn="auto" hangingPunct="1">
              <a:spcBef>
                <a:spcPts val="0"/>
              </a:spcBef>
              <a:spcAft>
                <a:spcPts val="0"/>
              </a:spcAft>
              <a:defRPr/>
            </a:pPr>
            <a:r>
              <a:rPr lang="ru-RU" sz="2400" b="1" dirty="0">
                <a:solidFill>
                  <a:srgbClr val="002060"/>
                </a:solidFill>
                <a:latin typeface="+mn-lt"/>
                <a:cs typeface="+mn-cs"/>
              </a:rPr>
              <a:t>Общественный контроль за состоянием условий и охраны труда осуществляет профсоюзный актив, состоящий из:</a:t>
            </a:r>
          </a:p>
          <a:p>
            <a:pPr marL="342900" indent="-342900" eaLnBrk="1" fontAlgn="auto" hangingPunct="1">
              <a:spcBef>
                <a:spcPts val="0"/>
              </a:spcBef>
              <a:spcAft>
                <a:spcPts val="0"/>
              </a:spcAft>
              <a:buFont typeface="Arial" pitchFamily="34" charset="0"/>
              <a:buChar char="•"/>
              <a:defRPr/>
            </a:pPr>
            <a:r>
              <a:rPr lang="ru-RU" sz="2400" b="1" dirty="0">
                <a:solidFill>
                  <a:srgbClr val="002060"/>
                </a:solidFill>
                <a:latin typeface="+mn-lt"/>
                <a:cs typeface="+mn-cs"/>
              </a:rPr>
              <a:t>Технического инспектора труда ЦК Профсоюза </a:t>
            </a:r>
            <a:r>
              <a:rPr lang="ru-RU" sz="2400" b="1" dirty="0">
                <a:solidFill>
                  <a:srgbClr val="FF0000"/>
                </a:solidFill>
                <a:latin typeface="+mn-lt"/>
                <a:cs typeface="+mn-cs"/>
              </a:rPr>
              <a:t>-1 чел.</a:t>
            </a:r>
          </a:p>
          <a:p>
            <a:pPr marL="342900" indent="-342900" eaLnBrk="1" fontAlgn="auto" hangingPunct="1">
              <a:spcBef>
                <a:spcPts val="0"/>
              </a:spcBef>
              <a:spcAft>
                <a:spcPts val="0"/>
              </a:spcAft>
              <a:buFont typeface="Arial" pitchFamily="34" charset="0"/>
              <a:buChar char="•"/>
              <a:defRPr/>
            </a:pPr>
            <a:r>
              <a:rPr lang="ru-RU" sz="2400" b="1" dirty="0">
                <a:solidFill>
                  <a:srgbClr val="002060"/>
                </a:solidFill>
                <a:latin typeface="+mn-lt"/>
                <a:cs typeface="+mn-cs"/>
              </a:rPr>
              <a:t>Внештатных технических инспекторов – </a:t>
            </a:r>
            <a:r>
              <a:rPr lang="ru-RU" sz="2400" b="1" dirty="0">
                <a:solidFill>
                  <a:srgbClr val="FF0000"/>
                </a:solidFill>
                <a:latin typeface="+mn-lt"/>
                <a:cs typeface="+mn-cs"/>
              </a:rPr>
              <a:t>5 чел. </a:t>
            </a:r>
          </a:p>
          <a:p>
            <a:pPr marL="342900" indent="-342900" eaLnBrk="1" fontAlgn="auto" hangingPunct="1">
              <a:spcBef>
                <a:spcPts val="0"/>
              </a:spcBef>
              <a:spcAft>
                <a:spcPts val="0"/>
              </a:spcAft>
              <a:buFont typeface="Arial" pitchFamily="34" charset="0"/>
              <a:buChar char="•"/>
              <a:defRPr/>
            </a:pPr>
            <a:r>
              <a:rPr lang="ru-RU" sz="2400" b="1" dirty="0">
                <a:solidFill>
                  <a:srgbClr val="002060"/>
                </a:solidFill>
                <a:latin typeface="+mn-lt"/>
                <a:cs typeface="+mn-cs"/>
              </a:rPr>
              <a:t>Специалистов по охране труда в ЛПУ - </a:t>
            </a:r>
            <a:r>
              <a:rPr lang="ru-RU" sz="2400" b="1" dirty="0">
                <a:solidFill>
                  <a:srgbClr val="FF0000"/>
                </a:solidFill>
                <a:latin typeface="+mn-lt"/>
                <a:cs typeface="+mn-cs"/>
              </a:rPr>
              <a:t>182 чел. </a:t>
            </a:r>
          </a:p>
          <a:p>
            <a:pPr indent="-342900" eaLnBrk="1" fontAlgn="auto" hangingPunct="1">
              <a:spcBef>
                <a:spcPts val="0"/>
              </a:spcBef>
              <a:spcAft>
                <a:spcPts val="0"/>
              </a:spcAft>
              <a:buFont typeface="Arial" pitchFamily="34" charset="0"/>
              <a:buChar char="•"/>
              <a:defRPr/>
            </a:pPr>
            <a:r>
              <a:rPr lang="ru-RU" sz="2400" b="1" dirty="0">
                <a:solidFill>
                  <a:srgbClr val="002060"/>
                </a:solidFill>
                <a:latin typeface="+mn-lt"/>
                <a:cs typeface="+mn-cs"/>
              </a:rPr>
              <a:t>Уполномоченных (доверенных) лиц по охране труда - </a:t>
            </a:r>
            <a:r>
              <a:rPr lang="ru-RU" sz="2400" b="1" dirty="0">
                <a:solidFill>
                  <a:srgbClr val="FF0000"/>
                </a:solidFill>
                <a:latin typeface="+mn-lt"/>
                <a:cs typeface="+mn-cs"/>
              </a:rPr>
              <a:t>1377 чел. </a:t>
            </a:r>
          </a:p>
          <a:p>
            <a:pPr marL="342900" indent="-342900" eaLnBrk="1" fontAlgn="auto" hangingPunct="1">
              <a:spcBef>
                <a:spcPts val="0"/>
              </a:spcBef>
              <a:spcAft>
                <a:spcPts val="0"/>
              </a:spcAft>
              <a:buFont typeface="Arial" pitchFamily="34" charset="0"/>
              <a:buChar char="•"/>
              <a:defRPr/>
            </a:pPr>
            <a:r>
              <a:rPr lang="ru-RU" sz="2400" b="1" dirty="0">
                <a:solidFill>
                  <a:srgbClr val="002060"/>
                </a:solidFill>
                <a:latin typeface="+mn-lt"/>
                <a:cs typeface="+mn-cs"/>
              </a:rPr>
              <a:t>Комитетов (комиссий) по охране труда – </a:t>
            </a:r>
            <a:r>
              <a:rPr lang="ru-RU" sz="2400" b="1" dirty="0">
                <a:solidFill>
                  <a:srgbClr val="FF0000"/>
                </a:solidFill>
                <a:latin typeface="+mn-lt"/>
                <a:cs typeface="+mn-cs"/>
              </a:rPr>
              <a:t>164</a:t>
            </a:r>
            <a:r>
              <a:rPr lang="ru-RU" sz="2400" b="1" dirty="0">
                <a:solidFill>
                  <a:srgbClr val="002060"/>
                </a:solidFill>
                <a:latin typeface="+mn-lt"/>
                <a:cs typeface="+mn-cs"/>
              </a:rPr>
              <a:t> (93%)</a:t>
            </a:r>
          </a:p>
          <a:p>
            <a:pPr algn="just" eaLnBrk="1" fontAlgn="auto" hangingPunct="1">
              <a:spcBef>
                <a:spcPts val="0"/>
              </a:spcBef>
              <a:spcAft>
                <a:spcPts val="0"/>
              </a:spcAft>
              <a:defRPr/>
            </a:pPr>
            <a:r>
              <a:rPr lang="ru-RU" sz="2400" b="1" dirty="0">
                <a:solidFill>
                  <a:srgbClr val="002060"/>
                </a:solidFill>
                <a:latin typeface="+mn-lt"/>
                <a:cs typeface="+mn-cs"/>
              </a:rPr>
              <a:t>    В составе комитетов   уполномоченных по охране труда </a:t>
            </a:r>
            <a:r>
              <a:rPr lang="ru-RU" sz="2400" b="1" dirty="0">
                <a:solidFill>
                  <a:srgbClr val="002060"/>
                </a:solidFill>
                <a:latin typeface="+mn-lt"/>
                <a:cs typeface="+mn-cs"/>
              </a:rPr>
              <a:t>– </a:t>
            </a:r>
            <a:r>
              <a:rPr lang="ru-RU" sz="2400" b="1" dirty="0">
                <a:solidFill>
                  <a:srgbClr val="FF0000"/>
                </a:solidFill>
                <a:latin typeface="+mn-lt"/>
                <a:cs typeface="+mn-cs"/>
              </a:rPr>
              <a:t>610</a:t>
            </a:r>
            <a:r>
              <a:rPr lang="ru-RU" sz="2400" b="1" dirty="0">
                <a:solidFill>
                  <a:srgbClr val="002060"/>
                </a:solidFill>
                <a:latin typeface="+mn-lt"/>
                <a:cs typeface="+mn-cs"/>
              </a:rPr>
              <a:t>  </a:t>
            </a:r>
            <a:r>
              <a:rPr lang="ru-RU" sz="2400" b="1" dirty="0">
                <a:solidFill>
                  <a:srgbClr val="002060"/>
                </a:solidFill>
                <a:latin typeface="+mn-lt"/>
                <a:cs typeface="+mn-cs"/>
              </a:rPr>
              <a:t>человек.</a:t>
            </a:r>
          </a:p>
        </p:txBody>
      </p:sp>
      <p:sp>
        <p:nvSpPr>
          <p:cNvPr id="4" name="Прямоугольник 3"/>
          <p:cNvSpPr/>
          <p:nvPr/>
        </p:nvSpPr>
        <p:spPr>
          <a:xfrm>
            <a:off x="1775520" y="167907"/>
            <a:ext cx="8784976" cy="954107"/>
          </a:xfrm>
          <a:prstGeom prst="rect">
            <a:avLst/>
          </a:prstGeom>
          <a:solidFill>
            <a:schemeClr val="accent3">
              <a:lumMod val="60000"/>
              <a:lumOff val="40000"/>
            </a:schemeClr>
          </a:solidFill>
          <a:effectLst>
            <a:glow rad="228600">
              <a:schemeClr val="accent1">
                <a:satMod val="175000"/>
                <a:alpha val="40000"/>
              </a:schemeClr>
            </a:glow>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ru-RU" sz="2800" b="1" dirty="0">
                <a:solidFill>
                  <a:srgbClr val="C00000"/>
                </a:solidFill>
                <a:latin typeface="+mn-lt"/>
                <a:cs typeface="+mn-cs"/>
              </a:rPr>
              <a:t>         Охрана труда в системе здравоохранения                                является одной из первостепенных задач.</a:t>
            </a:r>
          </a:p>
        </p:txBody>
      </p:sp>
      <p:pic>
        <p:nvPicPr>
          <p:cNvPr id="5" name="Picture 3" descr="Emblema-Profsouza"/>
          <p:cNvPicPr>
            <a:picLocks noChangeAspect="1" noChangeArrowheads="1"/>
          </p:cNvPicPr>
          <p:nvPr/>
        </p:nvPicPr>
        <p:blipFill>
          <a:blip r:embed="rId2"/>
          <a:srcRect/>
          <a:stretch>
            <a:fillRect/>
          </a:stretch>
        </p:blipFill>
        <p:spPr bwMode="auto">
          <a:xfrm>
            <a:off x="309563" y="214313"/>
            <a:ext cx="1333500"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4034" y="292736"/>
            <a:ext cx="9858444" cy="976024"/>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sz="2600" b="1">
                <a:solidFill>
                  <a:srgbClr val="C00000"/>
                </a:solidFill>
                <a:latin typeface="Franklin Gothic Book" pitchFamily="34" charset="0"/>
              </a:rPr>
              <a:t>Финансирование мероприятий  на улучшение </a:t>
            </a:r>
            <a:br>
              <a:rPr lang="ru-RU" sz="2600" b="1">
                <a:solidFill>
                  <a:srgbClr val="C00000"/>
                </a:solidFill>
                <a:latin typeface="Franklin Gothic Book" pitchFamily="34" charset="0"/>
              </a:rPr>
            </a:br>
            <a:r>
              <a:rPr lang="ru-RU" sz="2600" b="1">
                <a:solidFill>
                  <a:srgbClr val="C00000"/>
                </a:solidFill>
                <a:latin typeface="Franklin Gothic Book" pitchFamily="34" charset="0"/>
              </a:rPr>
              <a:t>условий и охраны труда  ЛПУ РТ 2017 году</a:t>
            </a:r>
          </a:p>
        </p:txBody>
      </p:sp>
      <p:graphicFrame>
        <p:nvGraphicFramePr>
          <p:cNvPr id="5" name="Объект 4"/>
          <p:cNvGraphicFramePr>
            <a:graphicFrameLocks noGrp="1"/>
          </p:cNvGraphicFramePr>
          <p:nvPr>
            <p:ph idx="1"/>
          </p:nvPr>
        </p:nvGraphicFramePr>
        <p:xfrm>
          <a:off x="1523968" y="1700808"/>
          <a:ext cx="1007275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03D2D-274C-4A1B-BD90-4952AA055A57}" type="slidenum">
              <a:rPr lang="ru-RU" altLang="ru-RU">
                <a:solidFill>
                  <a:srgbClr val="9B9A98"/>
                </a:solidFill>
              </a:rPr>
              <a:pPr/>
              <a:t>19</a:t>
            </a:fld>
            <a:endParaRPr lang="ru-RU" altLang="ru-RU">
              <a:solidFill>
                <a:srgbClr val="9B9A98"/>
              </a:solidFill>
            </a:endParaRPr>
          </a:p>
        </p:txBody>
      </p:sp>
      <p:pic>
        <p:nvPicPr>
          <p:cNvPr id="7" name="Picture 3" descr="Emblema-Profsouza"/>
          <p:cNvPicPr>
            <a:picLocks noChangeAspect="1" noChangeArrowheads="1"/>
          </p:cNvPicPr>
          <p:nvPr/>
        </p:nvPicPr>
        <p:blipFill>
          <a:blip r:embed="rId7"/>
          <a:srcRect/>
          <a:stretch>
            <a:fillRect/>
          </a:stretch>
        </p:blipFill>
        <p:spPr bwMode="auto">
          <a:xfrm>
            <a:off x="381000" y="214313"/>
            <a:ext cx="1335088"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024568-469D-42EE-B2BE-11BDC5592EE7}" type="slidenum">
              <a:rPr lang="ru-RU" altLang="ru-RU">
                <a:solidFill>
                  <a:srgbClr val="9B9A98"/>
                </a:solidFill>
              </a:rPr>
              <a:pPr/>
              <a:t>2</a:t>
            </a:fld>
            <a:endParaRPr lang="ru-RU" altLang="ru-RU">
              <a:solidFill>
                <a:srgbClr val="9B9A98"/>
              </a:solidFill>
            </a:endParaRPr>
          </a:p>
        </p:txBody>
      </p:sp>
      <p:pic>
        <p:nvPicPr>
          <p:cNvPr id="4098" name="Picture 2" descr="https://rosmintrud.ru/uploads/news/836x410-6b7da9b1-1517294637.jpg"/>
          <p:cNvPicPr>
            <a:picLocks noChangeAspect="1" noChangeArrowheads="1"/>
          </p:cNvPicPr>
          <p:nvPr/>
        </p:nvPicPr>
        <p:blipFill>
          <a:blip r:embed="rId2">
            <a:extLst/>
          </a:blip>
          <a:srcRect/>
          <a:stretch>
            <a:fillRect/>
          </a:stretch>
        </p:blipFill>
        <p:spPr bwMode="auto">
          <a:xfrm>
            <a:off x="3381356" y="357166"/>
            <a:ext cx="6898490" cy="3500462"/>
          </a:xfrm>
          <a:prstGeom prst="rect">
            <a:avLst/>
          </a:prstGeom>
          <a:noFill/>
          <a:effectLst>
            <a:glow rad="228600">
              <a:schemeClr val="accent1">
                <a:satMod val="175000"/>
                <a:alpha val="40000"/>
              </a:schemeClr>
            </a:glow>
          </a:effectLst>
          <a:scene3d>
            <a:camera prst="orthographicFront"/>
            <a:lightRig rig="threePt" dir="t"/>
          </a:scene3d>
          <a:sp3d>
            <a:bevelT/>
          </a:sp3d>
          <a:extLst/>
        </p:spPr>
      </p:pic>
      <p:sp>
        <p:nvSpPr>
          <p:cNvPr id="3" name="Прямоугольник 2"/>
          <p:cNvSpPr/>
          <p:nvPr/>
        </p:nvSpPr>
        <p:spPr>
          <a:xfrm>
            <a:off x="809588" y="4143380"/>
            <a:ext cx="6004750" cy="2246769"/>
          </a:xfrm>
          <a:prstGeom prst="rect">
            <a:avLst/>
          </a:prstGeom>
          <a:solidFill>
            <a:schemeClr val="accent3">
              <a:lumMod val="60000"/>
              <a:lumOff val="40000"/>
            </a:schemeClr>
          </a:solidFill>
          <a:effectLst>
            <a:glow rad="228600">
              <a:schemeClr val="accent3">
                <a:satMod val="175000"/>
                <a:alpha val="40000"/>
              </a:schemeClr>
            </a:glow>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ru-RU" sz="2000" b="1" dirty="0">
                <a:solidFill>
                  <a:srgbClr val="002060"/>
                </a:solidFill>
                <a:latin typeface="+mn-lt"/>
                <a:cs typeface="+mn-cs"/>
              </a:rPr>
              <a:t>29 января 2018 года в Кремле состоялось подписание Генерального соглашения между общероссийскими объединениями профсоюзов, общероссийскими объединениями работодателей и Правительством Российской Федерации </a:t>
            </a:r>
          </a:p>
          <a:p>
            <a:pPr algn="ctr" eaLnBrk="1" fontAlgn="auto" hangingPunct="1">
              <a:spcBef>
                <a:spcPts val="0"/>
              </a:spcBef>
              <a:spcAft>
                <a:spcPts val="0"/>
              </a:spcAft>
              <a:defRPr/>
            </a:pPr>
            <a:r>
              <a:rPr lang="ru-RU" sz="2000" b="1" dirty="0">
                <a:solidFill>
                  <a:srgbClr val="002060"/>
                </a:solidFill>
                <a:latin typeface="+mn-lt"/>
                <a:cs typeface="+mn-cs"/>
              </a:rPr>
              <a:t>на 2018-2020гг </a:t>
            </a:r>
          </a:p>
        </p:txBody>
      </p:sp>
      <p:pic>
        <p:nvPicPr>
          <p:cNvPr id="5" name="Picture 2" descr="https://ruspekh.ru/images/articles/53767/2018_01_30-057-03_002.jpg"/>
          <p:cNvPicPr>
            <a:picLocks noChangeAspect="1" noChangeArrowheads="1"/>
          </p:cNvPicPr>
          <p:nvPr/>
        </p:nvPicPr>
        <p:blipFill>
          <a:blip r:embed="rId3" cstate="print">
            <a:extLst/>
          </a:blip>
          <a:srcRect/>
          <a:stretch>
            <a:fillRect/>
          </a:stretch>
        </p:blipFill>
        <p:spPr bwMode="auto">
          <a:xfrm>
            <a:off x="7596198" y="4000504"/>
            <a:ext cx="3622406" cy="2414937"/>
          </a:xfrm>
          <a:prstGeom prst="rect">
            <a:avLst/>
          </a:prstGeom>
          <a:noFill/>
          <a:effectLst>
            <a:glow rad="228600">
              <a:schemeClr val="accent6">
                <a:satMod val="175000"/>
                <a:alpha val="40000"/>
              </a:schemeClr>
            </a:glow>
          </a:effectLst>
          <a:scene3d>
            <a:camera prst="orthographicFront"/>
            <a:lightRig rig="threePt" dir="t"/>
          </a:scene3d>
          <a:sp3d>
            <a:bevelT/>
          </a:sp3d>
          <a:extLst/>
        </p:spPr>
      </p:pic>
      <p:pic>
        <p:nvPicPr>
          <p:cNvPr id="6" name="Picture 3" descr="Emblema-Profsouza"/>
          <p:cNvPicPr>
            <a:picLocks noChangeAspect="1" noChangeArrowheads="1"/>
          </p:cNvPicPr>
          <p:nvPr/>
        </p:nvPicPr>
        <p:blipFill>
          <a:blip r:embed="rId4"/>
          <a:srcRect/>
          <a:stretch>
            <a:fillRect/>
          </a:stretch>
        </p:blipFill>
        <p:spPr bwMode="auto">
          <a:xfrm>
            <a:off x="309563" y="0"/>
            <a:ext cx="1195387" cy="698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5406" y="785794"/>
            <a:ext cx="10072758" cy="5669252"/>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Autofit/>
          </a:bodyPr>
          <a:lstStyle>
            <a:lvl1pPr marL="365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0" algn="just" eaLnBrk="1" hangingPunct="1">
              <a:buFont typeface="Wingdings 2" panose="05020102010507070707" pitchFamily="18" charset="2"/>
              <a:buNone/>
              <a:defRPr/>
            </a:pPr>
            <a:r>
              <a:rPr lang="ru-RU" sz="2800" dirty="0" smtClean="0">
                <a:solidFill>
                  <a:srgbClr val="002060"/>
                </a:solidFill>
              </a:rPr>
              <a:t>В </a:t>
            </a:r>
            <a:r>
              <a:rPr lang="ru-RU" sz="2800" dirty="0">
                <a:solidFill>
                  <a:srgbClr val="002060"/>
                </a:solidFill>
              </a:rPr>
              <a:t>2017 году техническим инспектором труда и внештатными техническими инспекторами ТРОПРЗ РФ было проведено </a:t>
            </a:r>
            <a:r>
              <a:rPr lang="ru-RU" sz="2800" dirty="0">
                <a:solidFill>
                  <a:srgbClr val="FF0000"/>
                </a:solidFill>
              </a:rPr>
              <a:t>42 проверки</a:t>
            </a:r>
            <a:r>
              <a:rPr lang="ru-RU" sz="2800" dirty="0">
                <a:solidFill>
                  <a:srgbClr val="002060"/>
                </a:solidFill>
              </a:rPr>
              <a:t> (в 2016г. - </a:t>
            </a:r>
            <a:r>
              <a:rPr lang="ru-RU" sz="2800" dirty="0">
                <a:solidFill>
                  <a:srgbClr val="FF0000"/>
                </a:solidFill>
              </a:rPr>
              <a:t>34</a:t>
            </a:r>
            <a:r>
              <a:rPr lang="ru-RU" sz="2800" dirty="0">
                <a:solidFill>
                  <a:srgbClr val="002060"/>
                </a:solidFill>
              </a:rPr>
              <a:t>) с учетом плана тематических проверок и поступающих обращений из ЛПУ.</a:t>
            </a:r>
          </a:p>
          <a:p>
            <a:pPr indent="0" algn="just" eaLnBrk="1" hangingPunct="1">
              <a:buFont typeface="Wingdings 2" panose="05020102010507070707" pitchFamily="18" charset="2"/>
              <a:buNone/>
              <a:defRPr/>
            </a:pPr>
            <a:r>
              <a:rPr lang="ru-RU" sz="2800" dirty="0">
                <a:solidFill>
                  <a:srgbClr val="002060"/>
                </a:solidFill>
              </a:rPr>
              <a:t>В результате проверок выявлено </a:t>
            </a:r>
            <a:r>
              <a:rPr lang="ru-RU" sz="2800" dirty="0">
                <a:solidFill>
                  <a:srgbClr val="C00000"/>
                </a:solidFill>
              </a:rPr>
              <a:t>257 нарушений </a:t>
            </a:r>
            <a:r>
              <a:rPr lang="ru-RU" sz="2800" dirty="0">
                <a:solidFill>
                  <a:srgbClr val="002060"/>
                </a:solidFill>
              </a:rPr>
              <a:t>требований трудового законодательства и санитарно-гигиенической безопасности. По устранению выявленных нарушений, выдано      </a:t>
            </a:r>
            <a:r>
              <a:rPr lang="ru-RU" sz="2800" dirty="0">
                <a:solidFill>
                  <a:srgbClr val="C00000"/>
                </a:solidFill>
              </a:rPr>
              <a:t>26 представлений</a:t>
            </a:r>
            <a:r>
              <a:rPr lang="ru-RU" sz="2800" dirty="0">
                <a:solidFill>
                  <a:srgbClr val="002060"/>
                </a:solidFill>
              </a:rPr>
              <a:t> руководителям медицинских учреждений и председателям профсоюзных организаций.</a:t>
            </a:r>
          </a:p>
        </p:txBody>
      </p:sp>
      <p:sp>
        <p:nvSpPr>
          <p:cNvPr id="24581"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784A46-C4A1-4A15-BC67-A159FD89384F}" type="slidenum">
              <a:rPr lang="ru-RU" altLang="ru-RU">
                <a:solidFill>
                  <a:srgbClr val="9B9A98"/>
                </a:solidFill>
              </a:rPr>
              <a:pPr/>
              <a:t>20</a:t>
            </a:fld>
            <a:endParaRPr lang="ru-RU" altLang="ru-RU">
              <a:solidFill>
                <a:srgbClr val="9B9A98"/>
              </a:solidFill>
            </a:endParaRPr>
          </a:p>
        </p:txBody>
      </p:sp>
      <p:pic>
        <p:nvPicPr>
          <p:cNvPr id="5" name="Picture 3" descr="Emblema-Profsouza"/>
          <p:cNvPicPr>
            <a:picLocks noChangeAspect="1" noChangeArrowheads="1"/>
          </p:cNvPicPr>
          <p:nvPr/>
        </p:nvPicPr>
        <p:blipFill>
          <a:blip r:embed="rId2"/>
          <a:srcRect/>
          <a:stretch>
            <a:fillRect/>
          </a:stretch>
        </p:blipFill>
        <p:spPr bwMode="auto">
          <a:xfrm>
            <a:off x="309563" y="214313"/>
            <a:ext cx="1116012" cy="6524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38151" y="4177722"/>
            <a:ext cx="6072230" cy="2563646"/>
          </a:xfrm>
          <a:solidFill>
            <a:schemeClr val="accent1">
              <a:lumMod val="60000"/>
              <a:lumOff val="40000"/>
            </a:schemeClr>
          </a:solidFill>
          <a:ln>
            <a:miter lim="800000"/>
            <a:headEnd/>
            <a:tailEnd/>
          </a:ln>
          <a:effectLst>
            <a:glow rad="228600">
              <a:schemeClr val="accent5">
                <a:satMod val="175000"/>
                <a:alpha val="40000"/>
              </a:schemeClr>
            </a:glow>
          </a:effectLst>
          <a:scene3d>
            <a:camera prst="orthographicFront"/>
            <a:lightRig rig="threePt" dir="t"/>
          </a:scene3d>
          <a:sp3d>
            <a:bevelT/>
          </a:sp3d>
          <a:extLst/>
        </p:spPr>
        <p:txBody>
          <a:bodyPr>
            <a:normAutofit/>
          </a:bodyPr>
          <a:lstStyle/>
          <a:p>
            <a:pPr marL="36576" indent="0" algn="ctr" eaLnBrk="1" fontAlgn="auto" hangingPunct="1">
              <a:spcAft>
                <a:spcPts val="0"/>
              </a:spcAft>
              <a:buFont typeface="Wingdings 2" panose="05020102010507070707" pitchFamily="18" charset="2"/>
              <a:buNone/>
              <a:defRPr/>
            </a:pPr>
            <a:r>
              <a:rPr lang="ru-RU" sz="2000" dirty="0">
                <a:solidFill>
                  <a:srgbClr val="002060"/>
                </a:solidFill>
                <a:cs typeface="Arial" pitchFamily="34" charset="0"/>
              </a:rPr>
              <a:t>На конкурсе «Лучший уполномоченный по охране труда ФП РТ» в подгруппе государственных учреждений </a:t>
            </a:r>
          </a:p>
          <a:p>
            <a:pPr marL="36576" indent="0" algn="ctr" eaLnBrk="1" fontAlgn="auto" hangingPunct="1">
              <a:spcAft>
                <a:spcPts val="0"/>
              </a:spcAft>
              <a:buFont typeface="Wingdings 2" panose="05020102010507070707" pitchFamily="18" charset="2"/>
              <a:buNone/>
              <a:defRPr/>
            </a:pPr>
            <a:r>
              <a:rPr lang="ru-RU" sz="2000" dirty="0">
                <a:solidFill>
                  <a:srgbClr val="002060"/>
                </a:solidFill>
                <a:cs typeface="Arial" pitchFamily="34" charset="0"/>
              </a:rPr>
              <a:t>заняла 1 место </a:t>
            </a:r>
          </a:p>
          <a:p>
            <a:pPr marL="36576" indent="0" algn="ctr" eaLnBrk="1" fontAlgn="auto" hangingPunct="1">
              <a:spcAft>
                <a:spcPts val="0"/>
              </a:spcAft>
              <a:buFont typeface="Wingdings 2" panose="05020102010507070707" pitchFamily="18" charset="2"/>
              <a:buNone/>
              <a:defRPr/>
            </a:pPr>
            <a:r>
              <a:rPr lang="ru-RU" sz="2000" b="1" dirty="0">
                <a:solidFill>
                  <a:srgbClr val="C00000"/>
                </a:solidFill>
                <a:cs typeface="Arial" pitchFamily="34" charset="0"/>
              </a:rPr>
              <a:t>ИСАЕВА ЛЮБОВЬ ВИКТОРОВНА</a:t>
            </a:r>
          </a:p>
          <a:p>
            <a:pPr marL="36576" indent="0" algn="ctr" eaLnBrk="1" fontAlgn="auto" hangingPunct="1">
              <a:spcAft>
                <a:spcPts val="0"/>
              </a:spcAft>
              <a:buFont typeface="Wingdings 2" panose="05020102010507070707" pitchFamily="18" charset="2"/>
              <a:buNone/>
              <a:defRPr/>
            </a:pPr>
            <a:r>
              <a:rPr lang="ru-RU" sz="2000" dirty="0">
                <a:solidFill>
                  <a:srgbClr val="FF0000"/>
                </a:solidFill>
                <a:cs typeface="Arial" pitchFamily="34" charset="0"/>
              </a:rPr>
              <a:t>уполномоченная по охране труда ГАУЗ «КДМЦ»  </a:t>
            </a:r>
          </a:p>
        </p:txBody>
      </p:sp>
      <p:sp>
        <p:nvSpPr>
          <p:cNvPr id="25605" name="Номер слайда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AD2703-5357-47EC-9808-03EF601EDBE3}" type="slidenum">
              <a:rPr lang="ru-RU" altLang="ru-RU">
                <a:solidFill>
                  <a:srgbClr val="9B9A98"/>
                </a:solidFill>
              </a:rPr>
              <a:pPr/>
              <a:t>21</a:t>
            </a:fld>
            <a:endParaRPr lang="ru-RU" altLang="ru-RU">
              <a:solidFill>
                <a:srgbClr val="9B9A98"/>
              </a:solidFill>
            </a:endParaRPr>
          </a:p>
        </p:txBody>
      </p:sp>
      <p:pic>
        <p:nvPicPr>
          <p:cNvPr id="4" name="Picture 2" descr="C:\Users\Пользователь\Documents\Фото\Конкурс 2017 уполн\конкОТ 2017 (1459).JPG"/>
          <p:cNvPicPr>
            <a:picLocks noChangeAspect="1" noChangeArrowheads="1"/>
          </p:cNvPicPr>
          <p:nvPr/>
        </p:nvPicPr>
        <p:blipFill>
          <a:blip r:embed="rId2" cstate="print">
            <a:extLst/>
          </a:blip>
          <a:srcRect/>
          <a:stretch>
            <a:fillRect/>
          </a:stretch>
        </p:blipFill>
        <p:spPr bwMode="auto">
          <a:xfrm>
            <a:off x="952464" y="1071546"/>
            <a:ext cx="4553853" cy="3035902"/>
          </a:xfrm>
          <a:prstGeom prst="rect">
            <a:avLst/>
          </a:prstGeom>
          <a:noFill/>
          <a:effectLst>
            <a:glow rad="228600">
              <a:schemeClr val="accent1">
                <a:satMod val="175000"/>
                <a:alpha val="40000"/>
              </a:schemeClr>
            </a:glow>
          </a:effectLst>
          <a:extLst/>
        </p:spPr>
      </p:pic>
      <p:pic>
        <p:nvPicPr>
          <p:cNvPr id="2051" name="Picture 3" descr="C:\Users\Пользователь\Documents\Фото\Конкурс 2017 уполн\конкОТ 2017 (1059).JPG"/>
          <p:cNvPicPr>
            <a:picLocks noChangeAspect="1" noChangeArrowheads="1"/>
          </p:cNvPicPr>
          <p:nvPr/>
        </p:nvPicPr>
        <p:blipFill>
          <a:blip r:embed="rId3" cstate="print">
            <a:extLst/>
          </a:blip>
          <a:srcRect/>
          <a:stretch>
            <a:fillRect/>
          </a:stretch>
        </p:blipFill>
        <p:spPr bwMode="auto">
          <a:xfrm>
            <a:off x="7524760" y="3643314"/>
            <a:ext cx="4495428" cy="2996951"/>
          </a:xfrm>
          <a:prstGeom prst="rect">
            <a:avLst/>
          </a:prstGeom>
          <a:noFill/>
          <a:effectLst>
            <a:glow rad="228600">
              <a:schemeClr val="accent4">
                <a:satMod val="175000"/>
                <a:alpha val="40000"/>
              </a:schemeClr>
            </a:glow>
          </a:effectLst>
          <a:extLst/>
        </p:spPr>
      </p:pic>
      <p:pic>
        <p:nvPicPr>
          <p:cNvPr id="2053" name="Picture 5" descr="C:\Users\Пользователь\Documents\Фото\Конкурс 2017 уполн\конкОТ 2017 (335).JPG"/>
          <p:cNvPicPr>
            <a:picLocks noChangeAspect="1" noChangeArrowheads="1"/>
          </p:cNvPicPr>
          <p:nvPr/>
        </p:nvPicPr>
        <p:blipFill>
          <a:blip r:embed="rId4" cstate="print">
            <a:extLst/>
          </a:blip>
          <a:srcRect/>
          <a:stretch>
            <a:fillRect/>
          </a:stretch>
        </p:blipFill>
        <p:spPr bwMode="auto">
          <a:xfrm>
            <a:off x="6024562" y="1071546"/>
            <a:ext cx="4536123" cy="3024082"/>
          </a:xfrm>
          <a:prstGeom prst="rect">
            <a:avLst/>
          </a:prstGeom>
          <a:noFill/>
          <a:effectLst>
            <a:glow rad="228600">
              <a:schemeClr val="accent1">
                <a:satMod val="175000"/>
                <a:alpha val="40000"/>
              </a:schemeClr>
            </a:glow>
          </a:effectLst>
          <a:extLst/>
        </p:spPr>
      </p:pic>
      <p:sp>
        <p:nvSpPr>
          <p:cNvPr id="12" name="Rectangle 2"/>
          <p:cNvSpPr txBox="1">
            <a:spLocks noChangeArrowheads="1"/>
          </p:cNvSpPr>
          <p:nvPr/>
        </p:nvSpPr>
        <p:spPr>
          <a:xfrm>
            <a:off x="1881159" y="2741"/>
            <a:ext cx="9787006" cy="1056383"/>
          </a:xfrm>
          <a:prstGeom prst="rect">
            <a:avLst/>
          </a:prstGeom>
          <a:solidFill>
            <a:schemeClr val="accent3">
              <a:lumMod val="60000"/>
              <a:lumOff val="40000"/>
            </a:schemeClr>
          </a:solidFill>
          <a:effectLst>
            <a:glow rad="228600">
              <a:schemeClr val="accent1">
                <a:satMod val="175000"/>
                <a:alpha val="40000"/>
              </a:schemeClr>
            </a:glow>
          </a:effectLst>
          <a:scene3d>
            <a:camera prst="orthographicFront"/>
            <a:lightRig rig="threePt" dir="t"/>
          </a:scene3d>
          <a:sp3d contourW="12700">
            <a:bevelT/>
            <a:contourClr>
              <a:schemeClr val="bg2">
                <a:lumMod val="20000"/>
                <a:lumOff val="80000"/>
              </a:schemeClr>
            </a:contourClr>
          </a:sp3d>
        </p:spPr>
        <p:txBody>
          <a:bodyPr lIns="45720" rIns="45720" anchor="ct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pPr indent="228600" algn="ctr">
              <a:defRPr/>
            </a:pPr>
            <a:r>
              <a:rPr lang="ru-RU" sz="2000" b="1" dirty="0">
                <a:solidFill>
                  <a:srgbClr val="C00000"/>
                </a:solidFill>
                <a:latin typeface="Arial" pitchFamily="34" charset="0"/>
                <a:cs typeface="Arial" pitchFamily="34" charset="0"/>
              </a:rPr>
              <a:t>ТРОПРЗ РФ приняла участие в конкурсе на лучшего уполномоченного по охране труда от профсоюза. </a:t>
            </a:r>
            <a:endParaRPr lang="ru-RU" sz="3100" b="1" dirty="0">
              <a:solidFill>
                <a:srgbClr val="C00000"/>
              </a:solidFill>
              <a:latin typeface="Arial" pitchFamily="34" charset="0"/>
              <a:ea typeface="Times New Roman" pitchFamily="18" charset="0"/>
              <a:cs typeface="Arial" pitchFamily="34" charset="0"/>
            </a:endParaRPr>
          </a:p>
        </p:txBody>
      </p:sp>
      <p:pic>
        <p:nvPicPr>
          <p:cNvPr id="9" name="Picture 3" descr="Emblema-Profsouza"/>
          <p:cNvPicPr>
            <a:picLocks noChangeAspect="1" noChangeArrowheads="1"/>
          </p:cNvPicPr>
          <p:nvPr/>
        </p:nvPicPr>
        <p:blipFill>
          <a:blip r:embed="rId5"/>
          <a:srcRect/>
          <a:stretch>
            <a:fillRect/>
          </a:stretch>
        </p:blipFill>
        <p:spPr bwMode="auto">
          <a:xfrm>
            <a:off x="0" y="142875"/>
            <a:ext cx="1335088"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1" y="476672"/>
            <a:ext cx="9215477" cy="1440160"/>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contourW="12700">
            <a:bevelT/>
            <a:contourClr>
              <a:schemeClr val="bg2">
                <a:lumMod val="20000"/>
                <a:lumOff val="80000"/>
              </a:schemeClr>
            </a:contourClr>
          </a:sp3d>
          <a:extLst/>
        </p:spPr>
        <p:txBody>
          <a:bodyPr>
            <a:normAutofit fontScale="90000"/>
          </a:bodyPr>
          <a:lstStyle>
            <a:lvl1pPr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sz="1800" b="1" dirty="0">
                <a:solidFill>
                  <a:srgbClr val="000000"/>
                </a:solidFill>
                <a:latin typeface="Calibri" pitchFamily="34" charset="0"/>
                <a:cs typeface="Times New Roman" pitchFamily="18" charset="0"/>
              </a:rPr>
              <a:t/>
            </a:r>
            <a:br>
              <a:rPr lang="ru-RU" sz="1800" b="1" dirty="0">
                <a:solidFill>
                  <a:srgbClr val="000000"/>
                </a:solidFill>
                <a:latin typeface="Calibri" pitchFamily="34" charset="0"/>
                <a:cs typeface="Times New Roman" pitchFamily="18" charset="0"/>
              </a:rPr>
            </a:br>
            <a:r>
              <a:rPr lang="ru-RU" sz="2800" b="1" dirty="0">
                <a:solidFill>
                  <a:srgbClr val="C00000"/>
                </a:solidFill>
                <a:latin typeface="Calibri" pitchFamily="34" charset="0"/>
                <a:cs typeface="Times New Roman" pitchFamily="18" charset="0"/>
              </a:rPr>
              <a:t>А</a:t>
            </a:r>
            <a:r>
              <a:rPr lang="ru-RU" sz="2800" b="1" dirty="0">
                <a:solidFill>
                  <a:srgbClr val="C00000"/>
                </a:solidFill>
                <a:cs typeface="Times New Roman" pitchFamily="18" charset="0"/>
              </a:rPr>
              <a:t>нализ специальной оценки условий труда </a:t>
            </a:r>
            <a:r>
              <a:rPr lang="en-US" sz="2800" b="1" dirty="0">
                <a:solidFill>
                  <a:srgbClr val="C00000"/>
                </a:solidFill>
                <a:cs typeface="Times New Roman" pitchFamily="18" charset="0"/>
              </a:rPr>
              <a:t> </a:t>
            </a:r>
            <a:r>
              <a:rPr lang="ru-RU" sz="2800" b="1" dirty="0">
                <a:solidFill>
                  <a:srgbClr val="C00000"/>
                </a:solidFill>
                <a:cs typeface="Times New Roman" pitchFamily="18" charset="0"/>
              </a:rPr>
              <a:t>по классам условий труда</a:t>
            </a:r>
            <a:br>
              <a:rPr lang="ru-RU" sz="2800" b="1" dirty="0">
                <a:solidFill>
                  <a:srgbClr val="C00000"/>
                </a:solidFill>
                <a:cs typeface="Times New Roman" pitchFamily="18" charset="0"/>
              </a:rPr>
            </a:br>
            <a:r>
              <a:rPr lang="ru-RU" sz="2800" b="1" dirty="0">
                <a:solidFill>
                  <a:srgbClr val="C00000"/>
                </a:solidFill>
                <a:cs typeface="Times New Roman" pitchFamily="18" charset="0"/>
              </a:rPr>
              <a:t>на 01.01.201</a:t>
            </a:r>
            <a:r>
              <a:rPr lang="en-US" sz="2800" b="1" dirty="0">
                <a:solidFill>
                  <a:srgbClr val="C00000"/>
                </a:solidFill>
                <a:cs typeface="Times New Roman" pitchFamily="18" charset="0"/>
              </a:rPr>
              <a:t>8</a:t>
            </a:r>
            <a:r>
              <a:rPr lang="ru-RU" sz="2800" b="1" dirty="0">
                <a:solidFill>
                  <a:srgbClr val="C00000"/>
                </a:solidFill>
                <a:cs typeface="Times New Roman" pitchFamily="18" charset="0"/>
              </a:rPr>
              <a:t>г. </a:t>
            </a:r>
            <a:br>
              <a:rPr lang="ru-RU" sz="2800" b="1" dirty="0">
                <a:solidFill>
                  <a:srgbClr val="C00000"/>
                </a:solidFill>
                <a:cs typeface="Times New Roman" pitchFamily="18" charset="0"/>
              </a:rPr>
            </a:br>
            <a:endParaRPr lang="ru-RU" sz="2800" b="1" dirty="0">
              <a:solidFill>
                <a:srgbClr val="C00000"/>
              </a:solidFill>
              <a:cs typeface="Times New Roman" pitchFamily="18" charset="0"/>
            </a:endParaRPr>
          </a:p>
        </p:txBody>
      </p:sp>
      <p:graphicFrame>
        <p:nvGraphicFramePr>
          <p:cNvPr id="4" name="Объект 3"/>
          <p:cNvGraphicFramePr>
            <a:graphicFrameLocks noGrp="1"/>
          </p:cNvGraphicFramePr>
          <p:nvPr>
            <p:ph idx="1"/>
          </p:nvPr>
        </p:nvGraphicFramePr>
        <p:xfrm>
          <a:off x="595313" y="2205038"/>
          <a:ext cx="11144250" cy="4403725"/>
        </p:xfrm>
        <a:graphic>
          <a:graphicData uri="http://schemas.openxmlformats.org/drawingml/2006/table">
            <a:tbl>
              <a:tblPr firstRow="1" firstCol="1" bandRow="1">
                <a:tableStyleId>{5C22544A-7EE6-4342-B048-85BDC9FD1C3A}</a:tableStyleId>
              </a:tblPr>
              <a:tblGrid>
                <a:gridCol w="2229654"/>
                <a:gridCol w="1579341"/>
                <a:gridCol w="1486437"/>
                <a:gridCol w="1705444"/>
                <a:gridCol w="1500187"/>
                <a:gridCol w="1346583"/>
                <a:gridCol w="1296604"/>
              </a:tblGrid>
              <a:tr h="2523886">
                <a:tc>
                  <a:txBody>
                    <a:bodyPr/>
                    <a:lstStyle/>
                    <a:p>
                      <a:pPr indent="21590" algn="ctr">
                        <a:lnSpc>
                          <a:spcPct val="115000"/>
                        </a:lnSpc>
                        <a:spcAft>
                          <a:spcPts val="0"/>
                        </a:spcAft>
                      </a:pPr>
                      <a:endParaRPr lang="ru-RU" sz="1600" spc="10" dirty="0" smtClean="0">
                        <a:solidFill>
                          <a:srgbClr val="002060"/>
                        </a:solidFill>
                        <a:effectLst/>
                      </a:endParaRPr>
                    </a:p>
                    <a:p>
                      <a:pPr indent="21590" algn="ctr">
                        <a:lnSpc>
                          <a:spcPct val="115000"/>
                        </a:lnSpc>
                        <a:spcAft>
                          <a:spcPts val="0"/>
                        </a:spcAft>
                      </a:pPr>
                      <a:r>
                        <a:rPr lang="ru-RU" sz="2000" spc="10" dirty="0" smtClean="0">
                          <a:solidFill>
                            <a:srgbClr val="002060"/>
                          </a:solidFill>
                          <a:effectLst/>
                        </a:rPr>
                        <a:t>Всего  </a:t>
                      </a:r>
                    </a:p>
                    <a:p>
                      <a:pPr indent="21590" algn="ctr">
                        <a:lnSpc>
                          <a:spcPct val="115000"/>
                        </a:lnSpc>
                        <a:spcAft>
                          <a:spcPts val="0"/>
                        </a:spcAft>
                      </a:pPr>
                      <a:r>
                        <a:rPr lang="ru-RU" sz="2000" spc="10" dirty="0" smtClean="0">
                          <a:solidFill>
                            <a:srgbClr val="002060"/>
                          </a:solidFill>
                          <a:effectLst/>
                        </a:rPr>
                        <a:t>оценено </a:t>
                      </a:r>
                    </a:p>
                    <a:p>
                      <a:pPr indent="21590" algn="ctr">
                        <a:lnSpc>
                          <a:spcPct val="115000"/>
                        </a:lnSpc>
                        <a:spcAft>
                          <a:spcPts val="0"/>
                        </a:spcAft>
                      </a:pPr>
                      <a:r>
                        <a:rPr lang="ru-RU" sz="2000" spc="10" dirty="0" smtClean="0">
                          <a:solidFill>
                            <a:srgbClr val="002060"/>
                          </a:solidFill>
                          <a:effectLst/>
                        </a:rPr>
                        <a:t>Рабочих</a:t>
                      </a:r>
                    </a:p>
                    <a:p>
                      <a:pPr indent="21590" algn="ctr">
                        <a:lnSpc>
                          <a:spcPct val="115000"/>
                        </a:lnSpc>
                        <a:spcAft>
                          <a:spcPts val="0"/>
                        </a:spcAft>
                      </a:pPr>
                      <a:r>
                        <a:rPr lang="ru-RU" sz="2000" spc="10" dirty="0" smtClean="0">
                          <a:solidFill>
                            <a:srgbClr val="002060"/>
                          </a:solidFill>
                          <a:effectLst/>
                        </a:rPr>
                        <a:t> мест</a:t>
                      </a:r>
                    </a:p>
                    <a:p>
                      <a:pPr indent="21590" algn="ctr">
                        <a:lnSpc>
                          <a:spcPct val="115000"/>
                        </a:lnSpc>
                        <a:spcAft>
                          <a:spcPts val="0"/>
                        </a:spcAft>
                      </a:pPr>
                      <a:endParaRPr lang="ru-RU" sz="1600" spc="10" dirty="0" smtClean="0">
                        <a:solidFill>
                          <a:srgbClr val="002060"/>
                        </a:solidFill>
                        <a:effectLst/>
                        <a:latin typeface="Calibri"/>
                        <a:ea typeface="Times New Roman"/>
                        <a:cs typeface="Times New Roman"/>
                      </a:endParaRPr>
                    </a:p>
                    <a:p>
                      <a:pPr indent="21590" algn="ctr">
                        <a:lnSpc>
                          <a:spcPct val="115000"/>
                        </a:lnSpc>
                        <a:spcAft>
                          <a:spcPts val="0"/>
                        </a:spcAft>
                      </a:pPr>
                      <a:endParaRPr lang="ru-RU" sz="1600" spc="10" dirty="0" smtClean="0">
                        <a:solidFill>
                          <a:srgbClr val="002060"/>
                        </a:solidFill>
                        <a:effectLst/>
                        <a:latin typeface="Calibri"/>
                        <a:ea typeface="Times New Roman"/>
                        <a:cs typeface="Times New Roman"/>
                      </a:endParaRPr>
                    </a:p>
                    <a:p>
                      <a:pPr indent="21590" algn="ctr">
                        <a:lnSpc>
                          <a:spcPct val="115000"/>
                        </a:lnSpc>
                        <a:spcAft>
                          <a:spcPts val="0"/>
                        </a:spcAft>
                      </a:pPr>
                      <a:endParaRPr lang="ru-RU" sz="1600" dirty="0">
                        <a:solidFill>
                          <a:srgbClr val="002060"/>
                        </a:solidFill>
                        <a:effectLst/>
                        <a:latin typeface="Calibri"/>
                        <a:ea typeface="Times New Roman"/>
                        <a:cs typeface="Times New Roman"/>
                      </a:endParaRPr>
                    </a:p>
                  </a:txBody>
                  <a:tcPr marL="68578" marR="68578" marT="0" marB="0" anchor="b">
                    <a:solidFill>
                      <a:schemeClr val="accent1">
                        <a:lumMod val="40000"/>
                        <a:lumOff val="60000"/>
                      </a:schemeClr>
                    </a:solidFill>
                  </a:tcPr>
                </a:tc>
                <a:tc>
                  <a:txBody>
                    <a:bodyPr/>
                    <a:lstStyle/>
                    <a:p>
                      <a:pPr algn="ctr">
                        <a:lnSpc>
                          <a:spcPct val="115000"/>
                        </a:lnSpc>
                        <a:spcAft>
                          <a:spcPts val="0"/>
                        </a:spcAft>
                      </a:pPr>
                      <a:r>
                        <a:rPr lang="ru-RU" sz="2000" b="1" spc="10" dirty="0">
                          <a:solidFill>
                            <a:srgbClr val="002060"/>
                          </a:solidFill>
                          <a:effectLst/>
                        </a:rPr>
                        <a:t>класс </a:t>
                      </a:r>
                      <a:endParaRPr lang="ru-RU" sz="2000" b="1" dirty="0">
                        <a:solidFill>
                          <a:srgbClr val="002060"/>
                        </a:solidFill>
                        <a:effectLst/>
                      </a:endParaRPr>
                    </a:p>
                    <a:p>
                      <a:pPr algn="ctr">
                        <a:lnSpc>
                          <a:spcPct val="115000"/>
                        </a:lnSpc>
                        <a:spcAft>
                          <a:spcPts val="0"/>
                        </a:spcAft>
                      </a:pPr>
                      <a:r>
                        <a:rPr lang="ru-RU" sz="1600" b="1" spc="10" dirty="0">
                          <a:solidFill>
                            <a:srgbClr val="002060"/>
                          </a:solidFill>
                          <a:effectLst/>
                        </a:rPr>
                        <a:t> </a:t>
                      </a:r>
                      <a:r>
                        <a:rPr kumimoji="0" lang="ru-RU" sz="2800" b="1" kern="1200" spc="10" dirty="0" smtClean="0">
                          <a:solidFill>
                            <a:srgbClr val="002060"/>
                          </a:solidFill>
                          <a:effectLst/>
                          <a:latin typeface="+mn-lt"/>
                          <a:ea typeface="+mn-ea"/>
                          <a:cs typeface="+mn-cs"/>
                        </a:rPr>
                        <a:t>1 и </a:t>
                      </a:r>
                      <a:r>
                        <a:rPr lang="ru-RU" sz="2800" b="1" spc="10" dirty="0" smtClean="0">
                          <a:solidFill>
                            <a:srgbClr val="002060"/>
                          </a:solidFill>
                          <a:effectLst/>
                        </a:rPr>
                        <a:t>2</a:t>
                      </a:r>
                    </a:p>
                    <a:p>
                      <a:pPr algn="ctr">
                        <a:lnSpc>
                          <a:spcPct val="115000"/>
                        </a:lnSpc>
                        <a:spcAft>
                          <a:spcPts val="0"/>
                        </a:spcAft>
                      </a:pPr>
                      <a:endParaRPr lang="ru-RU" sz="2800" b="1" spc="10" dirty="0" smtClean="0">
                        <a:solidFill>
                          <a:srgbClr val="002060"/>
                        </a:solidFill>
                        <a:effectLst/>
                      </a:endParaRPr>
                    </a:p>
                    <a:p>
                      <a:pPr algn="ctr">
                        <a:lnSpc>
                          <a:spcPct val="115000"/>
                        </a:lnSpc>
                        <a:spcAft>
                          <a:spcPts val="0"/>
                        </a:spcAft>
                      </a:pPr>
                      <a:endParaRPr lang="ru-RU" sz="2800" b="1" dirty="0">
                        <a:solidFill>
                          <a:srgbClr val="002060"/>
                        </a:solidFill>
                        <a:effectLst/>
                        <a:latin typeface="Calibri"/>
                        <a:ea typeface="Times New Roman"/>
                        <a:cs typeface="Times New Roman"/>
                      </a:endParaRPr>
                    </a:p>
                  </a:txBody>
                  <a:tcPr marL="68578" marR="68578" marT="0" marB="0" anchor="b">
                    <a:solidFill>
                      <a:schemeClr val="accent1">
                        <a:lumMod val="40000"/>
                        <a:lumOff val="60000"/>
                      </a:schemeClr>
                    </a:solidFill>
                  </a:tcPr>
                </a:tc>
                <a:tc>
                  <a:txBody>
                    <a:bodyPr/>
                    <a:lstStyle/>
                    <a:p>
                      <a:pPr marL="0" algn="ctr" rtl="0" eaLnBrk="1" latinLnBrk="0" hangingPunct="1">
                        <a:lnSpc>
                          <a:spcPct val="115000"/>
                        </a:lnSpc>
                        <a:spcAft>
                          <a:spcPts val="0"/>
                        </a:spcAft>
                      </a:pPr>
                      <a:r>
                        <a:rPr kumimoji="0" lang="ru-RU" sz="2000" b="1" kern="1200" spc="10" dirty="0">
                          <a:solidFill>
                            <a:srgbClr val="002060"/>
                          </a:solidFill>
                          <a:effectLst/>
                          <a:latin typeface="+mn-lt"/>
                          <a:ea typeface="+mn-ea"/>
                          <a:cs typeface="+mn-cs"/>
                        </a:rPr>
                        <a:t>класс </a:t>
                      </a:r>
                      <a:endParaRPr kumimoji="0" lang="ru-RU" sz="20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r>
                        <a:rPr lang="ru-RU" sz="2800" b="1" kern="1200" spc="10" dirty="0" smtClean="0">
                          <a:solidFill>
                            <a:srgbClr val="002060"/>
                          </a:solidFill>
                          <a:effectLst/>
                          <a:latin typeface="+mn-lt"/>
                          <a:ea typeface="+mn-ea"/>
                          <a:cs typeface="+mn-cs"/>
                        </a:rPr>
                        <a:t>3.1</a:t>
                      </a:r>
                    </a:p>
                    <a:p>
                      <a:pPr marL="0" algn="ctr" defTabSz="914400" rtl="0" eaLnBrk="1" latinLnBrk="0" hangingPunct="1">
                        <a:lnSpc>
                          <a:spcPct val="115000"/>
                        </a:lnSpc>
                        <a:spcAft>
                          <a:spcPts val="0"/>
                        </a:spcAft>
                      </a:pPr>
                      <a:endParaRPr lang="ru-RU" sz="28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endParaRPr lang="ru-RU" sz="2800" b="1" kern="1200" spc="10" dirty="0">
                        <a:solidFill>
                          <a:srgbClr val="002060"/>
                        </a:solidFill>
                        <a:effectLst/>
                        <a:latin typeface="+mn-lt"/>
                        <a:ea typeface="+mn-ea"/>
                        <a:cs typeface="+mn-cs"/>
                      </a:endParaRPr>
                    </a:p>
                  </a:txBody>
                  <a:tcPr marL="68578" marR="68578" marT="0" marB="0" anchor="b">
                    <a:solidFill>
                      <a:schemeClr val="accent1">
                        <a:lumMod val="40000"/>
                        <a:lumOff val="60000"/>
                      </a:schemeClr>
                    </a:solidFill>
                  </a:tcPr>
                </a:tc>
                <a:tc>
                  <a:txBody>
                    <a:bodyPr/>
                    <a:lstStyle/>
                    <a:p>
                      <a:pPr marL="0" algn="ctr" rtl="0" eaLnBrk="1" latinLnBrk="0" hangingPunct="1">
                        <a:lnSpc>
                          <a:spcPct val="115000"/>
                        </a:lnSpc>
                        <a:spcAft>
                          <a:spcPts val="0"/>
                        </a:spcAft>
                      </a:pPr>
                      <a:r>
                        <a:rPr kumimoji="0" lang="ru-RU" sz="2000" b="1" kern="1200" spc="10" dirty="0">
                          <a:solidFill>
                            <a:srgbClr val="002060"/>
                          </a:solidFill>
                          <a:effectLst/>
                          <a:latin typeface="+mn-lt"/>
                          <a:ea typeface="+mn-ea"/>
                          <a:cs typeface="+mn-cs"/>
                        </a:rPr>
                        <a:t>класс </a:t>
                      </a:r>
                      <a:endParaRPr kumimoji="0" lang="ru-RU" sz="20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r>
                        <a:rPr lang="ru-RU" sz="2800" b="1" kern="1200" spc="10" dirty="0" smtClean="0">
                          <a:solidFill>
                            <a:srgbClr val="002060"/>
                          </a:solidFill>
                          <a:effectLst/>
                          <a:latin typeface="+mn-lt"/>
                          <a:ea typeface="+mn-ea"/>
                          <a:cs typeface="+mn-cs"/>
                        </a:rPr>
                        <a:t>3.2</a:t>
                      </a:r>
                    </a:p>
                    <a:p>
                      <a:pPr marL="0" algn="ctr" defTabSz="914400" rtl="0" eaLnBrk="1" latinLnBrk="0" hangingPunct="1">
                        <a:lnSpc>
                          <a:spcPct val="115000"/>
                        </a:lnSpc>
                        <a:spcAft>
                          <a:spcPts val="0"/>
                        </a:spcAft>
                      </a:pPr>
                      <a:endParaRPr lang="ru-RU" sz="28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endParaRPr lang="ru-RU" sz="2800" b="1" kern="1200" spc="10" dirty="0">
                        <a:solidFill>
                          <a:srgbClr val="002060"/>
                        </a:solidFill>
                        <a:effectLst/>
                        <a:latin typeface="+mn-lt"/>
                        <a:ea typeface="+mn-ea"/>
                        <a:cs typeface="+mn-cs"/>
                      </a:endParaRPr>
                    </a:p>
                  </a:txBody>
                  <a:tcPr marL="68578" marR="68578" marT="0" marB="0" anchor="b">
                    <a:solidFill>
                      <a:schemeClr val="accent1">
                        <a:lumMod val="40000"/>
                        <a:lumOff val="60000"/>
                      </a:schemeClr>
                    </a:solidFill>
                  </a:tcPr>
                </a:tc>
                <a:tc>
                  <a:txBody>
                    <a:bodyPr/>
                    <a:lstStyle/>
                    <a:p>
                      <a:pPr marL="0" algn="ctr" defTabSz="914400" rtl="0" eaLnBrk="1" latinLnBrk="0" hangingPunct="1">
                        <a:lnSpc>
                          <a:spcPct val="115000"/>
                        </a:lnSpc>
                        <a:spcAft>
                          <a:spcPts val="0"/>
                        </a:spcAft>
                      </a:pPr>
                      <a:r>
                        <a:rPr kumimoji="0" lang="ru-RU" sz="2000" b="1" kern="1200" spc="10" dirty="0">
                          <a:solidFill>
                            <a:srgbClr val="002060"/>
                          </a:solidFill>
                          <a:effectLst/>
                          <a:latin typeface="+mn-lt"/>
                          <a:ea typeface="+mn-ea"/>
                          <a:cs typeface="+mn-cs"/>
                        </a:rPr>
                        <a:t>класс </a:t>
                      </a:r>
                      <a:endParaRPr kumimoji="0" lang="ru-RU" sz="20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r>
                        <a:rPr lang="ru-RU" sz="2800" b="1" kern="1200" spc="10" dirty="0" smtClean="0">
                          <a:solidFill>
                            <a:srgbClr val="002060"/>
                          </a:solidFill>
                          <a:effectLst/>
                          <a:latin typeface="+mn-lt"/>
                          <a:ea typeface="+mn-ea"/>
                          <a:cs typeface="+mn-cs"/>
                        </a:rPr>
                        <a:t>3.3</a:t>
                      </a:r>
                    </a:p>
                    <a:p>
                      <a:pPr marL="0" algn="ctr" defTabSz="914400" rtl="0" eaLnBrk="1" latinLnBrk="0" hangingPunct="1">
                        <a:lnSpc>
                          <a:spcPct val="115000"/>
                        </a:lnSpc>
                        <a:spcAft>
                          <a:spcPts val="0"/>
                        </a:spcAft>
                      </a:pPr>
                      <a:endParaRPr lang="ru-RU" sz="28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r>
                        <a:rPr lang="ru-RU" sz="2800" b="1" kern="1200" spc="10" dirty="0" smtClean="0">
                          <a:solidFill>
                            <a:srgbClr val="002060"/>
                          </a:solidFill>
                          <a:effectLst/>
                          <a:latin typeface="+mn-lt"/>
                          <a:ea typeface="+mn-ea"/>
                          <a:cs typeface="+mn-cs"/>
                        </a:rPr>
                        <a:t> </a:t>
                      </a:r>
                      <a:endParaRPr lang="ru-RU" sz="2800" b="1" kern="1200" spc="10" dirty="0">
                        <a:solidFill>
                          <a:srgbClr val="002060"/>
                        </a:solidFill>
                        <a:effectLst/>
                        <a:latin typeface="+mn-lt"/>
                        <a:ea typeface="+mn-ea"/>
                        <a:cs typeface="+mn-cs"/>
                      </a:endParaRPr>
                    </a:p>
                  </a:txBody>
                  <a:tcPr marL="68578" marR="68578" marT="0" marB="0" anchor="b">
                    <a:solidFill>
                      <a:schemeClr val="accent1">
                        <a:lumMod val="40000"/>
                        <a:lumOff val="60000"/>
                      </a:schemeClr>
                    </a:solidFill>
                  </a:tcPr>
                </a:tc>
                <a:tc>
                  <a:txBody>
                    <a:bodyPr/>
                    <a:lstStyle/>
                    <a:p>
                      <a:pPr algn="ctr">
                        <a:lnSpc>
                          <a:spcPct val="115000"/>
                        </a:lnSpc>
                        <a:spcAft>
                          <a:spcPts val="0"/>
                        </a:spcAft>
                      </a:pPr>
                      <a:r>
                        <a:rPr kumimoji="0" lang="ru-RU" sz="2000" b="1" kern="1200" spc="10" dirty="0">
                          <a:solidFill>
                            <a:srgbClr val="002060"/>
                          </a:solidFill>
                          <a:effectLst/>
                          <a:latin typeface="+mn-lt"/>
                          <a:ea typeface="+mn-ea"/>
                          <a:cs typeface="+mn-cs"/>
                        </a:rPr>
                        <a:t>класс</a:t>
                      </a:r>
                      <a:r>
                        <a:rPr lang="ru-RU" sz="1600" b="1" spc="10" dirty="0">
                          <a:solidFill>
                            <a:srgbClr val="002060"/>
                          </a:solidFill>
                          <a:effectLst/>
                        </a:rPr>
                        <a:t> </a:t>
                      </a:r>
                      <a:r>
                        <a:rPr lang="ru-RU" sz="2800" b="1" kern="1200" spc="10" dirty="0" smtClean="0">
                          <a:solidFill>
                            <a:srgbClr val="002060"/>
                          </a:solidFill>
                          <a:effectLst/>
                          <a:latin typeface="+mn-lt"/>
                          <a:ea typeface="+mn-ea"/>
                          <a:cs typeface="+mn-cs"/>
                        </a:rPr>
                        <a:t>3.4</a:t>
                      </a:r>
                    </a:p>
                    <a:p>
                      <a:pPr algn="ctr">
                        <a:lnSpc>
                          <a:spcPct val="115000"/>
                        </a:lnSpc>
                        <a:spcAft>
                          <a:spcPts val="0"/>
                        </a:spcAft>
                      </a:pPr>
                      <a:endParaRPr lang="ru-RU" sz="2800" b="1" kern="1200" spc="10" dirty="0" smtClean="0">
                        <a:solidFill>
                          <a:srgbClr val="002060"/>
                        </a:solidFill>
                        <a:effectLst/>
                        <a:latin typeface="+mn-lt"/>
                        <a:ea typeface="+mn-ea"/>
                        <a:cs typeface="+mn-cs"/>
                      </a:endParaRPr>
                    </a:p>
                    <a:p>
                      <a:pPr algn="ctr">
                        <a:lnSpc>
                          <a:spcPct val="115000"/>
                        </a:lnSpc>
                        <a:spcAft>
                          <a:spcPts val="0"/>
                        </a:spcAft>
                      </a:pPr>
                      <a:endParaRPr lang="ru-RU" sz="2800" b="1" kern="1200" spc="10" dirty="0">
                        <a:solidFill>
                          <a:srgbClr val="002060"/>
                        </a:solidFill>
                        <a:effectLst/>
                        <a:latin typeface="+mn-lt"/>
                        <a:ea typeface="+mn-ea"/>
                        <a:cs typeface="+mn-cs"/>
                      </a:endParaRPr>
                    </a:p>
                  </a:txBody>
                  <a:tcPr marL="68578" marR="68578" marT="0" marB="0" anchor="b">
                    <a:solidFill>
                      <a:schemeClr val="accent1">
                        <a:lumMod val="40000"/>
                        <a:lumOff val="60000"/>
                      </a:schemeClr>
                    </a:solidFill>
                  </a:tcPr>
                </a:tc>
                <a:tc>
                  <a:txBody>
                    <a:bodyPr/>
                    <a:lstStyle/>
                    <a:p>
                      <a:pPr marL="0" algn="ctr" defTabSz="914400" rtl="0" eaLnBrk="1" latinLnBrk="0" hangingPunct="1">
                        <a:lnSpc>
                          <a:spcPct val="115000"/>
                        </a:lnSpc>
                        <a:spcAft>
                          <a:spcPts val="0"/>
                        </a:spcAft>
                      </a:pPr>
                      <a:r>
                        <a:rPr kumimoji="0" lang="ru-RU" sz="2000" b="1" kern="1200" spc="10" dirty="0" smtClean="0">
                          <a:solidFill>
                            <a:srgbClr val="002060"/>
                          </a:solidFill>
                          <a:effectLst/>
                          <a:latin typeface="+mn-lt"/>
                          <a:ea typeface="+mn-ea"/>
                          <a:cs typeface="+mn-cs"/>
                        </a:rPr>
                        <a:t>класс</a:t>
                      </a:r>
                    </a:p>
                    <a:p>
                      <a:pPr marL="0" algn="ctr" defTabSz="914400" rtl="0" eaLnBrk="1" latinLnBrk="0" hangingPunct="1">
                        <a:lnSpc>
                          <a:spcPct val="115000"/>
                        </a:lnSpc>
                        <a:spcAft>
                          <a:spcPts val="0"/>
                        </a:spcAft>
                      </a:pPr>
                      <a:r>
                        <a:rPr lang="ru-RU" sz="1600" b="1" spc="10" dirty="0" smtClean="0">
                          <a:solidFill>
                            <a:srgbClr val="002060"/>
                          </a:solidFill>
                          <a:effectLst/>
                        </a:rPr>
                        <a:t> </a:t>
                      </a:r>
                      <a:r>
                        <a:rPr lang="ru-RU" sz="2800" b="1" kern="1200" spc="10" dirty="0" smtClean="0">
                          <a:solidFill>
                            <a:srgbClr val="002060"/>
                          </a:solidFill>
                          <a:effectLst/>
                          <a:latin typeface="+mn-lt"/>
                          <a:ea typeface="+mn-ea"/>
                          <a:cs typeface="+mn-cs"/>
                        </a:rPr>
                        <a:t>4</a:t>
                      </a:r>
                    </a:p>
                    <a:p>
                      <a:pPr marL="0" algn="ctr" defTabSz="914400" rtl="0" eaLnBrk="1" latinLnBrk="0" hangingPunct="1">
                        <a:lnSpc>
                          <a:spcPct val="115000"/>
                        </a:lnSpc>
                        <a:spcAft>
                          <a:spcPts val="0"/>
                        </a:spcAft>
                      </a:pPr>
                      <a:endParaRPr lang="ru-RU" sz="2800" b="1" kern="1200" spc="10" dirty="0" smtClean="0">
                        <a:solidFill>
                          <a:srgbClr val="002060"/>
                        </a:solidFill>
                        <a:effectLst/>
                        <a:latin typeface="+mn-lt"/>
                        <a:ea typeface="+mn-ea"/>
                        <a:cs typeface="+mn-cs"/>
                      </a:endParaRPr>
                    </a:p>
                    <a:p>
                      <a:pPr marL="0" algn="ctr" defTabSz="914400" rtl="0" eaLnBrk="1" latinLnBrk="0" hangingPunct="1">
                        <a:lnSpc>
                          <a:spcPct val="115000"/>
                        </a:lnSpc>
                        <a:spcAft>
                          <a:spcPts val="0"/>
                        </a:spcAft>
                      </a:pPr>
                      <a:endParaRPr lang="ru-RU" sz="2800" b="1" kern="1200" spc="10" dirty="0">
                        <a:solidFill>
                          <a:srgbClr val="002060"/>
                        </a:solidFill>
                        <a:effectLst/>
                        <a:latin typeface="+mn-lt"/>
                        <a:ea typeface="+mn-ea"/>
                        <a:cs typeface="+mn-cs"/>
                      </a:endParaRPr>
                    </a:p>
                  </a:txBody>
                  <a:tcPr marL="68578" marR="68578" marT="0" marB="0" anchor="b">
                    <a:solidFill>
                      <a:schemeClr val="accent1">
                        <a:lumMod val="40000"/>
                        <a:lumOff val="60000"/>
                      </a:schemeClr>
                    </a:solidFill>
                  </a:tcPr>
                </a:tc>
              </a:tr>
              <a:tr h="1879839">
                <a:tc>
                  <a:txBody>
                    <a:bodyPr/>
                    <a:lstStyle/>
                    <a:p>
                      <a:pPr indent="21590" algn="ctr">
                        <a:lnSpc>
                          <a:spcPct val="115000"/>
                        </a:lnSpc>
                        <a:spcAft>
                          <a:spcPts val="0"/>
                        </a:spcAft>
                      </a:pPr>
                      <a:r>
                        <a:rPr lang="ru-RU" sz="3200" b="1" spc="10" dirty="0" smtClean="0">
                          <a:solidFill>
                            <a:srgbClr val="C00000"/>
                          </a:solidFill>
                          <a:effectLst/>
                        </a:rPr>
                        <a:t>29669</a:t>
                      </a:r>
                    </a:p>
                    <a:p>
                      <a:pPr indent="21590" algn="ctr">
                        <a:lnSpc>
                          <a:spcPct val="115000"/>
                        </a:lnSpc>
                        <a:spcAft>
                          <a:spcPts val="0"/>
                        </a:spcAft>
                      </a:pPr>
                      <a:endParaRPr lang="ru-RU" sz="3200" b="1" spc="10" dirty="0" smtClean="0">
                        <a:solidFill>
                          <a:srgbClr val="C00000"/>
                        </a:solidFill>
                        <a:effectLst/>
                      </a:endParaRPr>
                    </a:p>
                    <a:p>
                      <a:pPr indent="21590" algn="ctr">
                        <a:lnSpc>
                          <a:spcPct val="115000"/>
                        </a:lnSpc>
                        <a:spcAft>
                          <a:spcPts val="0"/>
                        </a:spcAft>
                      </a:pPr>
                      <a:endParaRPr lang="ru-RU" sz="24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c>
                  <a:txBody>
                    <a:bodyPr/>
                    <a:lstStyle/>
                    <a:p>
                      <a:pPr marL="0" indent="21590" algn="ctr" rtl="0" eaLnBrk="1" latinLnBrk="0" hangingPunct="1">
                        <a:lnSpc>
                          <a:spcPct val="115000"/>
                        </a:lnSpc>
                        <a:spcAft>
                          <a:spcPts val="0"/>
                        </a:spcAft>
                      </a:pPr>
                      <a:r>
                        <a:rPr kumimoji="0" lang="ru-RU" sz="3200" b="1" kern="1200" spc="10" dirty="0" smtClean="0">
                          <a:solidFill>
                            <a:srgbClr val="C00000"/>
                          </a:solidFill>
                          <a:effectLst/>
                          <a:latin typeface="+mn-lt"/>
                          <a:ea typeface="+mn-ea"/>
                          <a:cs typeface="+mn-cs"/>
                        </a:rPr>
                        <a:t>5051</a:t>
                      </a:r>
                    </a:p>
                    <a:p>
                      <a:pPr algn="ctr">
                        <a:lnSpc>
                          <a:spcPct val="115000"/>
                        </a:lnSpc>
                        <a:spcAft>
                          <a:spcPts val="0"/>
                        </a:spcAft>
                      </a:pPr>
                      <a:endParaRPr lang="ru-RU" sz="1800" b="1" dirty="0">
                        <a:solidFill>
                          <a:srgbClr val="FFFF00"/>
                        </a:solidFill>
                        <a:effectLst/>
                      </a:endParaRPr>
                    </a:p>
                    <a:p>
                      <a:pPr algn="ctr">
                        <a:lnSpc>
                          <a:spcPct val="115000"/>
                        </a:lnSpc>
                        <a:spcAft>
                          <a:spcPts val="0"/>
                        </a:spcAft>
                      </a:pPr>
                      <a:r>
                        <a:rPr lang="ru-RU" sz="1800" b="1" spc="10" dirty="0">
                          <a:solidFill>
                            <a:srgbClr val="002060"/>
                          </a:solidFill>
                          <a:effectLst/>
                        </a:rPr>
                        <a:t>(</a:t>
                      </a:r>
                      <a:r>
                        <a:rPr lang="ru-RU" sz="1800" b="1" spc="10" dirty="0" smtClean="0">
                          <a:solidFill>
                            <a:srgbClr val="002060"/>
                          </a:solidFill>
                          <a:effectLst/>
                        </a:rPr>
                        <a:t>17%)</a:t>
                      </a:r>
                    </a:p>
                    <a:p>
                      <a:pPr algn="ctr">
                        <a:lnSpc>
                          <a:spcPct val="115000"/>
                        </a:lnSpc>
                        <a:spcAft>
                          <a:spcPts val="0"/>
                        </a:spcAft>
                      </a:pPr>
                      <a:endParaRPr lang="ru-RU" sz="18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c>
                  <a:txBody>
                    <a:bodyPr/>
                    <a:lstStyle/>
                    <a:p>
                      <a:pPr marL="0" indent="21590" algn="ctr" rtl="0" eaLnBrk="1" latinLnBrk="0" hangingPunct="1">
                        <a:lnSpc>
                          <a:spcPct val="115000"/>
                        </a:lnSpc>
                        <a:spcAft>
                          <a:spcPts val="0"/>
                        </a:spcAft>
                      </a:pPr>
                      <a:r>
                        <a:rPr kumimoji="0" lang="ru-RU" sz="3200" b="1" kern="1200" spc="10" dirty="0" smtClean="0">
                          <a:solidFill>
                            <a:srgbClr val="C00000"/>
                          </a:solidFill>
                          <a:effectLst/>
                          <a:latin typeface="+mn-lt"/>
                          <a:ea typeface="+mn-ea"/>
                          <a:cs typeface="+mn-cs"/>
                        </a:rPr>
                        <a:t>4216</a:t>
                      </a:r>
                    </a:p>
                    <a:p>
                      <a:pPr algn="ctr">
                        <a:lnSpc>
                          <a:spcPct val="115000"/>
                        </a:lnSpc>
                        <a:spcAft>
                          <a:spcPts val="0"/>
                        </a:spcAft>
                      </a:pPr>
                      <a:endParaRPr lang="ru-RU" sz="1800" b="1" dirty="0">
                        <a:solidFill>
                          <a:srgbClr val="FFFF00"/>
                        </a:solidFill>
                        <a:effectLst/>
                      </a:endParaRPr>
                    </a:p>
                    <a:p>
                      <a:pPr marL="0" algn="ctr" rtl="0" eaLnBrk="1" latinLnBrk="0" hangingPunct="1">
                        <a:lnSpc>
                          <a:spcPct val="115000"/>
                        </a:lnSpc>
                        <a:spcAft>
                          <a:spcPts val="0"/>
                        </a:spcAft>
                      </a:pPr>
                      <a:r>
                        <a:rPr kumimoji="0" lang="ru-RU" sz="1800" b="1" kern="1200" spc="10" dirty="0">
                          <a:solidFill>
                            <a:srgbClr val="002060"/>
                          </a:solidFill>
                          <a:effectLst/>
                          <a:latin typeface="+mn-lt"/>
                          <a:ea typeface="+mn-ea"/>
                          <a:cs typeface="+mn-cs"/>
                        </a:rPr>
                        <a:t>(</a:t>
                      </a:r>
                      <a:r>
                        <a:rPr kumimoji="0" lang="ru-RU" sz="1800" b="1" kern="1200" spc="10" dirty="0" smtClean="0">
                          <a:solidFill>
                            <a:srgbClr val="002060"/>
                          </a:solidFill>
                          <a:effectLst/>
                          <a:latin typeface="+mn-lt"/>
                          <a:ea typeface="+mn-ea"/>
                          <a:cs typeface="+mn-cs"/>
                        </a:rPr>
                        <a:t>14,5%)</a:t>
                      </a:r>
                    </a:p>
                    <a:p>
                      <a:pPr algn="ctr">
                        <a:lnSpc>
                          <a:spcPct val="115000"/>
                        </a:lnSpc>
                        <a:spcAft>
                          <a:spcPts val="0"/>
                        </a:spcAft>
                      </a:pPr>
                      <a:endParaRPr lang="ru-RU" sz="18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c>
                  <a:txBody>
                    <a:bodyPr/>
                    <a:lstStyle/>
                    <a:p>
                      <a:pPr marL="0" indent="21590" algn="ctr" rtl="0" eaLnBrk="1" latinLnBrk="0" hangingPunct="1">
                        <a:lnSpc>
                          <a:spcPct val="115000"/>
                        </a:lnSpc>
                        <a:spcAft>
                          <a:spcPts val="0"/>
                        </a:spcAft>
                      </a:pPr>
                      <a:r>
                        <a:rPr kumimoji="0" lang="ru-RU" sz="3200" b="1" kern="1200" spc="10" dirty="0" smtClean="0">
                          <a:solidFill>
                            <a:srgbClr val="C00000"/>
                          </a:solidFill>
                          <a:effectLst/>
                          <a:latin typeface="+mn-lt"/>
                          <a:ea typeface="+mn-ea"/>
                          <a:cs typeface="+mn-cs"/>
                        </a:rPr>
                        <a:t>19009</a:t>
                      </a:r>
                    </a:p>
                    <a:p>
                      <a:pPr algn="ctr">
                        <a:lnSpc>
                          <a:spcPct val="115000"/>
                        </a:lnSpc>
                        <a:spcAft>
                          <a:spcPts val="0"/>
                        </a:spcAft>
                      </a:pPr>
                      <a:endParaRPr kumimoji="0" lang="ru-RU" sz="1800" b="1" kern="1200" spc="10" dirty="0">
                        <a:solidFill>
                          <a:srgbClr val="FFFF00"/>
                        </a:solidFill>
                        <a:effectLst/>
                        <a:latin typeface="+mn-lt"/>
                        <a:ea typeface="+mn-ea"/>
                        <a:cs typeface="+mn-cs"/>
                      </a:endParaRPr>
                    </a:p>
                    <a:p>
                      <a:pPr marL="0" algn="ctr" rtl="0" eaLnBrk="1" latinLnBrk="0" hangingPunct="1">
                        <a:lnSpc>
                          <a:spcPct val="115000"/>
                        </a:lnSpc>
                        <a:spcAft>
                          <a:spcPts val="0"/>
                        </a:spcAft>
                      </a:pPr>
                      <a:r>
                        <a:rPr kumimoji="0" lang="ru-RU" sz="1800" b="1" kern="1200" spc="10" dirty="0">
                          <a:solidFill>
                            <a:srgbClr val="002060"/>
                          </a:solidFill>
                          <a:effectLst/>
                          <a:latin typeface="+mn-lt"/>
                          <a:ea typeface="+mn-ea"/>
                          <a:cs typeface="+mn-cs"/>
                        </a:rPr>
                        <a:t>(</a:t>
                      </a:r>
                      <a:r>
                        <a:rPr kumimoji="0" lang="ru-RU" sz="1800" b="1" kern="1200" spc="10" dirty="0" smtClean="0">
                          <a:solidFill>
                            <a:srgbClr val="002060"/>
                          </a:solidFill>
                          <a:effectLst/>
                          <a:latin typeface="+mn-lt"/>
                          <a:ea typeface="+mn-ea"/>
                          <a:cs typeface="+mn-cs"/>
                        </a:rPr>
                        <a:t>64%)</a:t>
                      </a:r>
                    </a:p>
                    <a:p>
                      <a:pPr algn="ctr">
                        <a:lnSpc>
                          <a:spcPct val="115000"/>
                        </a:lnSpc>
                        <a:spcAft>
                          <a:spcPts val="0"/>
                        </a:spcAft>
                      </a:pPr>
                      <a:endParaRPr lang="ru-RU" sz="18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c>
                  <a:txBody>
                    <a:bodyPr/>
                    <a:lstStyle/>
                    <a:p>
                      <a:pPr marL="0" indent="21590" algn="ctr" rtl="0" eaLnBrk="1" latinLnBrk="0" hangingPunct="1">
                        <a:lnSpc>
                          <a:spcPct val="115000"/>
                        </a:lnSpc>
                        <a:spcAft>
                          <a:spcPts val="0"/>
                        </a:spcAft>
                      </a:pPr>
                      <a:r>
                        <a:rPr kumimoji="0" lang="ru-RU" sz="3200" b="1" kern="1200" spc="10" dirty="0" smtClean="0">
                          <a:solidFill>
                            <a:srgbClr val="C00000"/>
                          </a:solidFill>
                          <a:effectLst/>
                          <a:latin typeface="+mn-lt"/>
                          <a:ea typeface="+mn-ea"/>
                          <a:cs typeface="+mn-cs"/>
                        </a:rPr>
                        <a:t>1254</a:t>
                      </a:r>
                    </a:p>
                    <a:p>
                      <a:pPr algn="ctr">
                        <a:lnSpc>
                          <a:spcPct val="115000"/>
                        </a:lnSpc>
                        <a:spcAft>
                          <a:spcPts val="0"/>
                        </a:spcAft>
                      </a:pPr>
                      <a:endParaRPr lang="ru-RU" sz="1800" b="1" dirty="0">
                        <a:solidFill>
                          <a:srgbClr val="FFFF00"/>
                        </a:solidFill>
                        <a:effectLst/>
                      </a:endParaRPr>
                    </a:p>
                    <a:p>
                      <a:pPr marL="0" algn="ctr" rtl="0" eaLnBrk="1" latinLnBrk="0" hangingPunct="1">
                        <a:lnSpc>
                          <a:spcPct val="115000"/>
                        </a:lnSpc>
                        <a:spcAft>
                          <a:spcPts val="0"/>
                        </a:spcAft>
                      </a:pPr>
                      <a:r>
                        <a:rPr kumimoji="0" lang="ru-RU" sz="1800" b="1" kern="1200" spc="10" dirty="0" smtClean="0">
                          <a:solidFill>
                            <a:srgbClr val="002060"/>
                          </a:solidFill>
                          <a:effectLst/>
                          <a:latin typeface="+mn-lt"/>
                          <a:ea typeface="+mn-ea"/>
                          <a:cs typeface="+mn-cs"/>
                        </a:rPr>
                        <a:t>(4%)</a:t>
                      </a:r>
                    </a:p>
                    <a:p>
                      <a:pPr algn="ctr">
                        <a:lnSpc>
                          <a:spcPct val="115000"/>
                        </a:lnSpc>
                        <a:spcAft>
                          <a:spcPts val="0"/>
                        </a:spcAft>
                      </a:pPr>
                      <a:endParaRPr lang="ru-RU" sz="18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c>
                  <a:txBody>
                    <a:bodyPr/>
                    <a:lstStyle/>
                    <a:p>
                      <a:pPr marL="0" indent="21590" algn="ctr" rtl="0" eaLnBrk="1" latinLnBrk="0" hangingPunct="1">
                        <a:lnSpc>
                          <a:spcPct val="115000"/>
                        </a:lnSpc>
                        <a:spcAft>
                          <a:spcPts val="0"/>
                        </a:spcAft>
                      </a:pPr>
                      <a:r>
                        <a:rPr kumimoji="0" lang="ru-RU" sz="3200" b="1" kern="1200" spc="10" dirty="0" smtClean="0">
                          <a:solidFill>
                            <a:srgbClr val="C00000"/>
                          </a:solidFill>
                          <a:effectLst/>
                          <a:latin typeface="+mn-lt"/>
                          <a:ea typeface="+mn-ea"/>
                          <a:cs typeface="+mn-cs"/>
                        </a:rPr>
                        <a:t>111</a:t>
                      </a:r>
                    </a:p>
                    <a:p>
                      <a:pPr algn="ctr">
                        <a:lnSpc>
                          <a:spcPct val="115000"/>
                        </a:lnSpc>
                        <a:spcAft>
                          <a:spcPts val="0"/>
                        </a:spcAft>
                      </a:pPr>
                      <a:endParaRPr lang="ru-RU" sz="1800" b="1" dirty="0">
                        <a:solidFill>
                          <a:srgbClr val="FFFF00"/>
                        </a:solidFill>
                        <a:effectLst/>
                      </a:endParaRPr>
                    </a:p>
                    <a:p>
                      <a:pPr marL="0" algn="ctr" rtl="0" eaLnBrk="1" latinLnBrk="0" hangingPunct="1">
                        <a:lnSpc>
                          <a:spcPct val="115000"/>
                        </a:lnSpc>
                        <a:spcAft>
                          <a:spcPts val="0"/>
                        </a:spcAft>
                      </a:pPr>
                      <a:r>
                        <a:rPr kumimoji="0" lang="ru-RU" sz="1800" b="1" kern="1200" spc="10" dirty="0">
                          <a:solidFill>
                            <a:srgbClr val="002060"/>
                          </a:solidFill>
                          <a:effectLst/>
                          <a:latin typeface="+mn-lt"/>
                          <a:ea typeface="+mn-ea"/>
                          <a:cs typeface="+mn-cs"/>
                        </a:rPr>
                        <a:t>(</a:t>
                      </a:r>
                      <a:r>
                        <a:rPr kumimoji="0" lang="ru-RU" sz="1800" b="1" kern="1200" spc="10" dirty="0" smtClean="0">
                          <a:solidFill>
                            <a:srgbClr val="002060"/>
                          </a:solidFill>
                          <a:effectLst/>
                          <a:latin typeface="+mn-lt"/>
                          <a:ea typeface="+mn-ea"/>
                          <a:cs typeface="+mn-cs"/>
                        </a:rPr>
                        <a:t>0,4%)</a:t>
                      </a:r>
                    </a:p>
                    <a:p>
                      <a:pPr algn="ctr">
                        <a:lnSpc>
                          <a:spcPct val="115000"/>
                        </a:lnSpc>
                        <a:spcAft>
                          <a:spcPts val="0"/>
                        </a:spcAft>
                      </a:pPr>
                      <a:endParaRPr lang="ru-RU" sz="18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c>
                  <a:txBody>
                    <a:bodyPr/>
                    <a:lstStyle/>
                    <a:p>
                      <a:pPr marL="0" indent="21590" algn="ctr" rtl="0" eaLnBrk="1" latinLnBrk="0" hangingPunct="1">
                        <a:lnSpc>
                          <a:spcPct val="115000"/>
                        </a:lnSpc>
                        <a:spcAft>
                          <a:spcPts val="0"/>
                        </a:spcAft>
                      </a:pPr>
                      <a:r>
                        <a:rPr kumimoji="0" lang="ru-RU" sz="3200" b="1" kern="1200" spc="10" dirty="0" smtClean="0">
                          <a:solidFill>
                            <a:srgbClr val="C00000"/>
                          </a:solidFill>
                          <a:effectLst/>
                          <a:latin typeface="+mn-lt"/>
                          <a:ea typeface="+mn-ea"/>
                          <a:cs typeface="+mn-cs"/>
                        </a:rPr>
                        <a:t>28</a:t>
                      </a:r>
                    </a:p>
                    <a:p>
                      <a:pPr algn="ctr">
                        <a:lnSpc>
                          <a:spcPct val="115000"/>
                        </a:lnSpc>
                        <a:spcAft>
                          <a:spcPts val="0"/>
                        </a:spcAft>
                      </a:pPr>
                      <a:endParaRPr lang="ru-RU" sz="1800" b="1" dirty="0">
                        <a:solidFill>
                          <a:srgbClr val="FFFF00"/>
                        </a:solidFill>
                        <a:effectLst/>
                      </a:endParaRPr>
                    </a:p>
                    <a:p>
                      <a:pPr marL="0" algn="ctr" rtl="0" eaLnBrk="1" latinLnBrk="0" hangingPunct="1">
                        <a:lnSpc>
                          <a:spcPct val="115000"/>
                        </a:lnSpc>
                        <a:spcAft>
                          <a:spcPts val="0"/>
                        </a:spcAft>
                      </a:pPr>
                      <a:r>
                        <a:rPr kumimoji="0" lang="ru-RU" sz="1800" b="1" kern="1200" spc="10" dirty="0">
                          <a:solidFill>
                            <a:srgbClr val="002060"/>
                          </a:solidFill>
                          <a:effectLst/>
                          <a:latin typeface="+mn-lt"/>
                          <a:ea typeface="+mn-ea"/>
                          <a:cs typeface="+mn-cs"/>
                        </a:rPr>
                        <a:t>(0,1</a:t>
                      </a:r>
                      <a:r>
                        <a:rPr kumimoji="0" lang="ru-RU" sz="1800" b="1" kern="1200" spc="10" dirty="0" smtClean="0">
                          <a:solidFill>
                            <a:srgbClr val="002060"/>
                          </a:solidFill>
                          <a:effectLst/>
                          <a:latin typeface="+mn-lt"/>
                          <a:ea typeface="+mn-ea"/>
                          <a:cs typeface="+mn-cs"/>
                        </a:rPr>
                        <a:t>%)</a:t>
                      </a:r>
                    </a:p>
                    <a:p>
                      <a:pPr algn="ctr">
                        <a:lnSpc>
                          <a:spcPct val="115000"/>
                        </a:lnSpc>
                        <a:spcAft>
                          <a:spcPts val="0"/>
                        </a:spcAft>
                      </a:pPr>
                      <a:endParaRPr lang="ru-RU" sz="1800" b="1" dirty="0">
                        <a:solidFill>
                          <a:srgbClr val="FFFF00"/>
                        </a:solidFill>
                        <a:effectLst/>
                        <a:latin typeface="Calibri"/>
                        <a:ea typeface="Times New Roman"/>
                        <a:cs typeface="Times New Roman"/>
                      </a:endParaRPr>
                    </a:p>
                  </a:txBody>
                  <a:tcPr marL="68578" marR="68578" marT="0" marB="0" anchor="b">
                    <a:solidFill>
                      <a:schemeClr val="accent1">
                        <a:lumMod val="60000"/>
                        <a:lumOff val="40000"/>
                      </a:schemeClr>
                    </a:solidFill>
                  </a:tcPr>
                </a:tc>
              </a:tr>
            </a:tbl>
          </a:graphicData>
        </a:graphic>
      </p:graphicFrame>
      <p:sp>
        <p:nvSpPr>
          <p:cNvPr id="26655"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C75857-1598-4A0A-B49A-B52AF4DD5934}" type="slidenum">
              <a:rPr lang="ru-RU" altLang="ru-RU">
                <a:solidFill>
                  <a:srgbClr val="9B9A98"/>
                </a:solidFill>
              </a:rPr>
              <a:pPr/>
              <a:t>22</a:t>
            </a:fld>
            <a:endParaRPr lang="ru-RU" altLang="ru-RU">
              <a:solidFill>
                <a:srgbClr val="9B9A98"/>
              </a:solidFill>
            </a:endParaRPr>
          </a:p>
        </p:txBody>
      </p:sp>
      <p:pic>
        <p:nvPicPr>
          <p:cNvPr id="6" name="Picture 3" descr="Emblema-Profsouza"/>
          <p:cNvPicPr>
            <a:picLocks noChangeAspect="1" noChangeArrowheads="1"/>
          </p:cNvPicPr>
          <p:nvPr/>
        </p:nvPicPr>
        <p:blipFill>
          <a:blip r:embed="rId2"/>
          <a:srcRect/>
          <a:stretch>
            <a:fillRect/>
          </a:stretch>
        </p:blipFill>
        <p:spPr bwMode="auto">
          <a:xfrm>
            <a:off x="0" y="0"/>
            <a:ext cx="1335088"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81158" y="163833"/>
            <a:ext cx="9644130" cy="1512342"/>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extrusionH="76200">
            <a:bevelT/>
            <a:extrusionClr>
              <a:schemeClr val="accent1"/>
            </a:extrusionClr>
          </a:sp3d>
          <a:extLst/>
        </p:spPr>
        <p:txBody>
          <a:bodyPr>
            <a:normAutofit/>
          </a:bodyPr>
          <a:lstStyle/>
          <a:p>
            <a:pPr algn="ctr" eaLnBrk="1" fontAlgn="auto" hangingPunct="1">
              <a:spcAft>
                <a:spcPts val="0"/>
              </a:spcAft>
              <a:defRPr/>
            </a:pPr>
            <a:r>
              <a:rPr lang="ru-RU" sz="3200" b="1" dirty="0">
                <a:solidFill>
                  <a:srgbClr val="000099"/>
                </a:solidFill>
                <a:latin typeface="Arial" pitchFamily="34" charset="0"/>
                <a:cs typeface="Arial" pitchFamily="34" charset="0"/>
              </a:rPr>
              <a:t>Производственный травматизм </a:t>
            </a:r>
            <a:br>
              <a:rPr lang="ru-RU" sz="3200" b="1" dirty="0">
                <a:solidFill>
                  <a:srgbClr val="000099"/>
                </a:solidFill>
                <a:latin typeface="Arial" pitchFamily="34" charset="0"/>
                <a:cs typeface="Arial" pitchFamily="34" charset="0"/>
              </a:rPr>
            </a:br>
            <a:r>
              <a:rPr lang="ru-RU" sz="3200" b="1" dirty="0">
                <a:solidFill>
                  <a:srgbClr val="000099"/>
                </a:solidFill>
                <a:latin typeface="Arial" pitchFamily="34" charset="0"/>
                <a:cs typeface="Arial" pitchFamily="34" charset="0"/>
              </a:rPr>
              <a:t>за 2017 год</a:t>
            </a:r>
          </a:p>
        </p:txBody>
      </p:sp>
      <p:sp>
        <p:nvSpPr>
          <p:cNvPr id="27653"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EFC006-8011-4D14-B7A3-527059CB13D5}" type="slidenum">
              <a:rPr lang="ru-RU" altLang="ru-RU">
                <a:solidFill>
                  <a:srgbClr val="9B9A98"/>
                </a:solidFill>
              </a:rPr>
              <a:pPr/>
              <a:t>23</a:t>
            </a:fld>
            <a:endParaRPr lang="ru-RU" altLang="ru-RU">
              <a:solidFill>
                <a:srgbClr val="9B9A98"/>
              </a:solidFill>
            </a:endParaRPr>
          </a:p>
        </p:txBody>
      </p:sp>
      <p:pic>
        <p:nvPicPr>
          <p:cNvPr id="6" name="Picture 2" descr="http://consultant.dlm.ru/images/traw.jpg"/>
          <p:cNvPicPr>
            <a:picLocks noChangeAspect="1" noChangeArrowheads="1"/>
          </p:cNvPicPr>
          <p:nvPr/>
        </p:nvPicPr>
        <p:blipFill>
          <a:blip r:embed="rId2" cstate="print">
            <a:extLst/>
          </a:blip>
          <a:srcRect/>
          <a:stretch>
            <a:fillRect/>
          </a:stretch>
        </p:blipFill>
        <p:spPr bwMode="auto">
          <a:xfrm>
            <a:off x="5238744" y="5214950"/>
            <a:ext cx="2448272" cy="1493187"/>
          </a:xfrm>
          <a:prstGeom prst="rect">
            <a:avLst/>
          </a:prstGeom>
          <a:noFill/>
          <a:effectLst>
            <a:glow rad="228600">
              <a:schemeClr val="accent1">
                <a:satMod val="175000"/>
                <a:alpha val="40000"/>
              </a:schemeClr>
            </a:glow>
          </a:effectLst>
          <a:extLst/>
        </p:spPr>
      </p:pic>
      <p:pic>
        <p:nvPicPr>
          <p:cNvPr id="7" name="Picture 3" descr="Emblema-Profsouza"/>
          <p:cNvPicPr>
            <a:picLocks noChangeAspect="1" noChangeArrowheads="1"/>
          </p:cNvPicPr>
          <p:nvPr/>
        </p:nvPicPr>
        <p:blipFill>
          <a:blip r:embed="rId3"/>
          <a:srcRect/>
          <a:stretch>
            <a:fillRect/>
          </a:stretch>
        </p:blipFill>
        <p:spPr bwMode="auto">
          <a:xfrm>
            <a:off x="0" y="0"/>
            <a:ext cx="1335088" cy="779463"/>
          </a:xfrm>
          <a:prstGeom prst="rect">
            <a:avLst/>
          </a:prstGeom>
          <a:ln>
            <a:noFill/>
          </a:ln>
          <a:effectLst>
            <a:outerShdw blurRad="292100" dist="139700" dir="2700000" algn="tl" rotWithShape="0">
              <a:srgbClr val="333333">
                <a:alpha val="65000"/>
              </a:srgbClr>
            </a:outerShdw>
          </a:effectLst>
        </p:spPr>
      </p:pic>
      <p:graphicFrame>
        <p:nvGraphicFramePr>
          <p:cNvPr id="9" name="Таблица 8"/>
          <p:cNvGraphicFramePr>
            <a:graphicFrameLocks noGrp="1"/>
          </p:cNvGraphicFramePr>
          <p:nvPr/>
        </p:nvGraphicFramePr>
        <p:xfrm>
          <a:off x="309563" y="1773238"/>
          <a:ext cx="11215687" cy="3206750"/>
        </p:xfrm>
        <a:graphic>
          <a:graphicData uri="http://schemas.openxmlformats.org/drawingml/2006/table">
            <a:tbl>
              <a:tblPr firstRow="1" firstCol="1" lastRow="1" lastCol="1" bandRow="1" bandCol="1">
                <a:tableStyleId>{5C22544A-7EE6-4342-B048-85BDC9FD1C3A}</a:tableStyleId>
              </a:tblPr>
              <a:tblGrid>
                <a:gridCol w="1869280"/>
                <a:gridCol w="2131219"/>
                <a:gridCol w="2357437"/>
                <a:gridCol w="2109536"/>
                <a:gridCol w="1336970"/>
                <a:gridCol w="1411245"/>
              </a:tblGrid>
              <a:tr h="2084842">
                <a:tc>
                  <a:txBody>
                    <a:bodyPr/>
                    <a:lstStyle/>
                    <a:p>
                      <a:pPr>
                        <a:lnSpc>
                          <a:spcPct val="115000"/>
                        </a:lnSpc>
                        <a:spcAft>
                          <a:spcPts val="0"/>
                        </a:spcAft>
                      </a:pPr>
                      <a:r>
                        <a:rPr lang="ru-RU" sz="1800" dirty="0" smtClean="0">
                          <a:solidFill>
                            <a:schemeClr val="bg1"/>
                          </a:solidFill>
                          <a:effectLst/>
                          <a:latin typeface="Arial" pitchFamily="34" charset="0"/>
                          <a:cs typeface="Arial" pitchFamily="34" charset="0"/>
                        </a:rPr>
                        <a:t>Общее </a:t>
                      </a:r>
                      <a:r>
                        <a:rPr lang="ru-RU" sz="1800" dirty="0">
                          <a:solidFill>
                            <a:schemeClr val="bg1"/>
                          </a:solidFill>
                          <a:effectLst/>
                          <a:latin typeface="Arial" pitchFamily="34" charset="0"/>
                          <a:cs typeface="Arial" pitchFamily="34" charset="0"/>
                        </a:rPr>
                        <a:t>кол-во </a:t>
                      </a:r>
                      <a:r>
                        <a:rPr lang="ru-RU" sz="1800" dirty="0" smtClean="0">
                          <a:solidFill>
                            <a:schemeClr val="bg1"/>
                          </a:solidFill>
                          <a:effectLst/>
                          <a:latin typeface="Arial" pitchFamily="34" charset="0"/>
                          <a:cs typeface="Arial" pitchFamily="34" charset="0"/>
                        </a:rPr>
                        <a:t>несчастных  </a:t>
                      </a:r>
                      <a:r>
                        <a:rPr lang="ru-RU" sz="1800" dirty="0">
                          <a:solidFill>
                            <a:schemeClr val="bg1"/>
                          </a:solidFill>
                          <a:effectLst/>
                          <a:latin typeface="Arial" pitchFamily="34" charset="0"/>
                          <a:cs typeface="Arial" pitchFamily="34" charset="0"/>
                        </a:rPr>
                        <a:t>случаев </a:t>
                      </a:r>
                      <a:r>
                        <a:rPr lang="ru-RU" sz="1800" dirty="0" smtClean="0">
                          <a:solidFill>
                            <a:schemeClr val="bg1"/>
                          </a:solidFill>
                          <a:effectLst/>
                          <a:latin typeface="Arial" pitchFamily="34" charset="0"/>
                          <a:cs typeface="Arial" pitchFamily="34" charset="0"/>
                        </a:rPr>
                        <a:t>____________</a:t>
                      </a:r>
                    </a:p>
                    <a:p>
                      <a:pPr>
                        <a:lnSpc>
                          <a:spcPct val="115000"/>
                        </a:lnSpc>
                        <a:spcAft>
                          <a:spcPts val="0"/>
                        </a:spcAft>
                      </a:pPr>
                      <a:r>
                        <a:rPr lang="ru-RU" sz="1800" dirty="0" smtClean="0">
                          <a:solidFill>
                            <a:schemeClr val="bg1"/>
                          </a:solidFill>
                          <a:effectLst/>
                          <a:latin typeface="Arial" pitchFamily="34" charset="0"/>
                          <a:cs typeface="Arial" pitchFamily="34" charset="0"/>
                        </a:rPr>
                        <a:t>(количество пострадавших)</a:t>
                      </a:r>
                      <a:endParaRPr lang="ru-RU" sz="1800" dirty="0">
                        <a:solidFill>
                          <a:schemeClr val="bg1"/>
                        </a:solidFill>
                        <a:effectLst/>
                        <a:latin typeface="Arial" pitchFamily="34" charset="0"/>
                        <a:ea typeface="Times New Roman"/>
                        <a:cs typeface="Arial" pitchFamily="34" charset="0"/>
                      </a:endParaRPr>
                    </a:p>
                  </a:txBody>
                  <a:tcPr marL="68579" marR="68579" marT="0" marB="0">
                    <a:solidFill>
                      <a:schemeClr val="accent1">
                        <a:lumMod val="60000"/>
                        <a:lumOff val="40000"/>
                      </a:schemeClr>
                    </a:solidFill>
                  </a:tcPr>
                </a:tc>
                <a:tc>
                  <a:txBody>
                    <a:bodyPr/>
                    <a:lstStyle/>
                    <a:p>
                      <a:pPr>
                        <a:lnSpc>
                          <a:spcPct val="115000"/>
                        </a:lnSpc>
                        <a:spcAft>
                          <a:spcPts val="0"/>
                        </a:spcAft>
                      </a:pPr>
                      <a:endParaRPr lang="ru-RU" sz="1800" dirty="0" smtClean="0">
                        <a:solidFill>
                          <a:schemeClr val="bg1"/>
                        </a:solidFill>
                        <a:effectLst/>
                        <a:latin typeface="Arial" pitchFamily="34" charset="0"/>
                        <a:cs typeface="Arial" pitchFamily="34" charset="0"/>
                      </a:endParaRPr>
                    </a:p>
                    <a:p>
                      <a:pPr>
                        <a:lnSpc>
                          <a:spcPct val="115000"/>
                        </a:lnSpc>
                        <a:spcAft>
                          <a:spcPts val="0"/>
                        </a:spcAft>
                      </a:pPr>
                      <a:endParaRPr lang="ru-RU" sz="1800" dirty="0" smtClean="0">
                        <a:solidFill>
                          <a:schemeClr val="bg1"/>
                        </a:solidFill>
                        <a:effectLst/>
                        <a:latin typeface="Arial" pitchFamily="34" charset="0"/>
                        <a:cs typeface="Arial" pitchFamily="34" charset="0"/>
                      </a:endParaRPr>
                    </a:p>
                    <a:p>
                      <a:pPr>
                        <a:lnSpc>
                          <a:spcPct val="115000"/>
                        </a:lnSpc>
                        <a:spcAft>
                          <a:spcPts val="0"/>
                        </a:spcAft>
                      </a:pPr>
                      <a:r>
                        <a:rPr lang="ru-RU" sz="1800" dirty="0" smtClean="0">
                          <a:solidFill>
                            <a:schemeClr val="bg1"/>
                          </a:solidFill>
                          <a:effectLst/>
                          <a:latin typeface="Arial" pitchFamily="34" charset="0"/>
                          <a:cs typeface="Arial" pitchFamily="34" charset="0"/>
                        </a:rPr>
                        <a:t>В</a:t>
                      </a:r>
                      <a:r>
                        <a:rPr lang="ru-RU" sz="1800" baseline="0" dirty="0" smtClean="0">
                          <a:solidFill>
                            <a:schemeClr val="bg1"/>
                          </a:solidFill>
                          <a:effectLst/>
                          <a:latin typeface="Arial" pitchFamily="34" charset="0"/>
                          <a:cs typeface="Arial" pitchFamily="34" charset="0"/>
                        </a:rPr>
                        <a:t> </a:t>
                      </a:r>
                      <a:r>
                        <a:rPr lang="ru-RU" sz="1800" dirty="0" err="1" smtClean="0">
                          <a:solidFill>
                            <a:schemeClr val="bg1"/>
                          </a:solidFill>
                          <a:effectLst/>
                          <a:latin typeface="Arial" pitchFamily="34" charset="0"/>
                          <a:cs typeface="Arial" pitchFamily="34" charset="0"/>
                        </a:rPr>
                        <a:t>т.ч</a:t>
                      </a:r>
                      <a:r>
                        <a:rPr lang="ru-RU" sz="1800" dirty="0">
                          <a:solidFill>
                            <a:schemeClr val="bg1"/>
                          </a:solidFill>
                          <a:effectLst/>
                          <a:latin typeface="Arial" pitchFamily="34" charset="0"/>
                          <a:cs typeface="Arial" pitchFamily="34" charset="0"/>
                        </a:rPr>
                        <a:t>. с </a:t>
                      </a:r>
                      <a:r>
                        <a:rPr lang="ru-RU" sz="1800" dirty="0" smtClean="0">
                          <a:solidFill>
                            <a:schemeClr val="bg1"/>
                          </a:solidFill>
                          <a:effectLst/>
                          <a:latin typeface="Arial" pitchFamily="34" charset="0"/>
                          <a:cs typeface="Arial" pitchFamily="34" charset="0"/>
                        </a:rPr>
                        <a:t>тяжелым </a:t>
                      </a:r>
                      <a:r>
                        <a:rPr lang="ru-RU" sz="1800" dirty="0">
                          <a:solidFill>
                            <a:schemeClr val="bg1"/>
                          </a:solidFill>
                          <a:effectLst/>
                          <a:latin typeface="Arial" pitchFamily="34" charset="0"/>
                          <a:cs typeface="Arial" pitchFamily="34" charset="0"/>
                        </a:rPr>
                        <a:t>исходом</a:t>
                      </a:r>
                      <a:endParaRPr lang="ru-RU" sz="1800" dirty="0">
                        <a:solidFill>
                          <a:schemeClr val="bg1"/>
                        </a:solidFill>
                        <a:effectLst/>
                        <a:latin typeface="Arial" pitchFamily="34" charset="0"/>
                        <a:ea typeface="Times New Roman"/>
                        <a:cs typeface="Arial" pitchFamily="34" charset="0"/>
                      </a:endParaRPr>
                    </a:p>
                  </a:txBody>
                  <a:tcPr marL="68579" marR="68579" marT="0" marB="0">
                    <a:solidFill>
                      <a:schemeClr val="accent1">
                        <a:lumMod val="60000"/>
                        <a:lumOff val="40000"/>
                      </a:schemeClr>
                    </a:solidFill>
                  </a:tcPr>
                </a:tc>
                <a:tc>
                  <a:txBody>
                    <a:bodyPr/>
                    <a:lstStyle/>
                    <a:p>
                      <a:pPr>
                        <a:lnSpc>
                          <a:spcPct val="115000"/>
                        </a:lnSpc>
                        <a:spcAft>
                          <a:spcPts val="0"/>
                        </a:spcAft>
                      </a:pPr>
                      <a:endParaRPr lang="ru-RU" sz="1800" dirty="0" smtClean="0">
                        <a:solidFill>
                          <a:schemeClr val="bg1"/>
                        </a:solidFill>
                        <a:effectLst/>
                        <a:latin typeface="Arial" pitchFamily="34" charset="0"/>
                        <a:cs typeface="Arial" pitchFamily="34" charset="0"/>
                      </a:endParaRPr>
                    </a:p>
                    <a:p>
                      <a:pPr>
                        <a:lnSpc>
                          <a:spcPct val="115000"/>
                        </a:lnSpc>
                        <a:spcAft>
                          <a:spcPts val="0"/>
                        </a:spcAft>
                      </a:pPr>
                      <a:endParaRPr lang="ru-RU" sz="1800" dirty="0" smtClean="0">
                        <a:solidFill>
                          <a:schemeClr val="bg1"/>
                        </a:solidFill>
                        <a:effectLst/>
                        <a:latin typeface="Arial" pitchFamily="34" charset="0"/>
                        <a:cs typeface="Arial" pitchFamily="34" charset="0"/>
                      </a:endParaRPr>
                    </a:p>
                    <a:p>
                      <a:pPr>
                        <a:lnSpc>
                          <a:spcPct val="115000"/>
                        </a:lnSpc>
                        <a:spcAft>
                          <a:spcPts val="0"/>
                        </a:spcAft>
                      </a:pPr>
                      <a:r>
                        <a:rPr lang="ru-RU" sz="1800" dirty="0" smtClean="0">
                          <a:solidFill>
                            <a:schemeClr val="bg1"/>
                          </a:solidFill>
                          <a:effectLst/>
                          <a:latin typeface="Arial" pitchFamily="34" charset="0"/>
                          <a:cs typeface="Arial" pitchFamily="34" charset="0"/>
                        </a:rPr>
                        <a:t>В </a:t>
                      </a:r>
                      <a:r>
                        <a:rPr lang="ru-RU" sz="1800" dirty="0" err="1" smtClean="0">
                          <a:solidFill>
                            <a:schemeClr val="bg1"/>
                          </a:solidFill>
                          <a:effectLst/>
                          <a:latin typeface="Arial" pitchFamily="34" charset="0"/>
                          <a:cs typeface="Arial" pitchFamily="34" charset="0"/>
                        </a:rPr>
                        <a:t>т.ч</a:t>
                      </a:r>
                      <a:r>
                        <a:rPr lang="ru-RU" sz="1800" dirty="0" smtClean="0">
                          <a:solidFill>
                            <a:schemeClr val="bg1"/>
                          </a:solidFill>
                          <a:effectLst/>
                          <a:latin typeface="Arial" pitchFamily="34" charset="0"/>
                          <a:cs typeface="Arial" pitchFamily="34" charset="0"/>
                        </a:rPr>
                        <a:t>. с летальным </a:t>
                      </a:r>
                      <a:r>
                        <a:rPr lang="ru-RU" sz="1800" dirty="0">
                          <a:solidFill>
                            <a:schemeClr val="bg1"/>
                          </a:solidFill>
                          <a:effectLst/>
                          <a:latin typeface="Arial" pitchFamily="34" charset="0"/>
                          <a:cs typeface="Arial" pitchFamily="34" charset="0"/>
                        </a:rPr>
                        <a:t>исходом</a:t>
                      </a:r>
                      <a:endParaRPr lang="ru-RU" sz="1800" dirty="0">
                        <a:solidFill>
                          <a:schemeClr val="bg1"/>
                        </a:solidFill>
                        <a:effectLst/>
                        <a:latin typeface="Arial" pitchFamily="34" charset="0"/>
                        <a:ea typeface="Times New Roman"/>
                        <a:cs typeface="Arial" pitchFamily="34" charset="0"/>
                      </a:endParaRPr>
                    </a:p>
                  </a:txBody>
                  <a:tcPr marL="68579" marR="68579" marT="0" marB="0">
                    <a:solidFill>
                      <a:schemeClr val="accent1">
                        <a:lumMod val="60000"/>
                        <a:lumOff val="40000"/>
                      </a:schemeClr>
                    </a:solidFill>
                  </a:tcPr>
                </a:tc>
                <a:tc>
                  <a:txBody>
                    <a:bodyPr/>
                    <a:lstStyle/>
                    <a:p>
                      <a:pPr>
                        <a:lnSpc>
                          <a:spcPct val="115000"/>
                        </a:lnSpc>
                        <a:spcAft>
                          <a:spcPts val="0"/>
                        </a:spcAft>
                      </a:pPr>
                      <a:endParaRPr lang="ru-RU" sz="1800" dirty="0" smtClean="0">
                        <a:solidFill>
                          <a:schemeClr val="bg1"/>
                        </a:solidFill>
                        <a:effectLst/>
                        <a:latin typeface="Arial" pitchFamily="34" charset="0"/>
                        <a:cs typeface="Arial" pitchFamily="34" charset="0"/>
                      </a:endParaRPr>
                    </a:p>
                    <a:p>
                      <a:pPr>
                        <a:lnSpc>
                          <a:spcPct val="115000"/>
                        </a:lnSpc>
                        <a:spcAft>
                          <a:spcPts val="0"/>
                        </a:spcAft>
                      </a:pPr>
                      <a:endParaRPr lang="ru-RU" sz="1800" dirty="0" smtClean="0">
                        <a:solidFill>
                          <a:schemeClr val="bg1"/>
                        </a:solidFill>
                        <a:effectLst/>
                        <a:latin typeface="Arial" pitchFamily="34" charset="0"/>
                        <a:cs typeface="Arial" pitchFamily="34" charset="0"/>
                      </a:endParaRPr>
                    </a:p>
                    <a:p>
                      <a:pPr>
                        <a:lnSpc>
                          <a:spcPct val="115000"/>
                        </a:lnSpc>
                        <a:spcAft>
                          <a:spcPts val="0"/>
                        </a:spcAft>
                      </a:pPr>
                      <a:r>
                        <a:rPr lang="ru-RU" sz="1800" dirty="0" smtClean="0">
                          <a:solidFill>
                            <a:schemeClr val="bg1"/>
                          </a:solidFill>
                          <a:effectLst/>
                          <a:latin typeface="Arial" pitchFamily="34" charset="0"/>
                          <a:cs typeface="Arial" pitchFamily="34" charset="0"/>
                        </a:rPr>
                        <a:t>В т.ч. групповых случаев</a:t>
                      </a:r>
                      <a:endParaRPr lang="ru-RU" sz="1800" dirty="0">
                        <a:solidFill>
                          <a:schemeClr val="bg1"/>
                        </a:solidFill>
                        <a:effectLst/>
                        <a:latin typeface="Arial" pitchFamily="34" charset="0"/>
                        <a:ea typeface="Times New Roman"/>
                        <a:cs typeface="Arial" pitchFamily="34" charset="0"/>
                      </a:endParaRPr>
                    </a:p>
                  </a:txBody>
                  <a:tcPr marL="68579" marR="68579" marT="0" marB="0">
                    <a:solidFill>
                      <a:schemeClr val="accent1">
                        <a:lumMod val="60000"/>
                        <a:lumOff val="40000"/>
                      </a:schemeClr>
                    </a:solidFill>
                  </a:tcPr>
                </a:tc>
                <a:tc>
                  <a:txBody>
                    <a:bodyPr/>
                    <a:lstStyle/>
                    <a:p>
                      <a:pPr algn="ctr">
                        <a:lnSpc>
                          <a:spcPct val="115000"/>
                        </a:lnSpc>
                        <a:spcAft>
                          <a:spcPts val="0"/>
                        </a:spcAft>
                      </a:pPr>
                      <a:endParaRPr lang="ru-RU" sz="1800" dirty="0" smtClean="0">
                        <a:solidFill>
                          <a:schemeClr val="bg1"/>
                        </a:solidFill>
                        <a:effectLst/>
                        <a:latin typeface="Arial" pitchFamily="34" charset="0"/>
                        <a:cs typeface="Arial" pitchFamily="34" charset="0"/>
                      </a:endParaRPr>
                    </a:p>
                    <a:p>
                      <a:pPr algn="ctr">
                        <a:lnSpc>
                          <a:spcPct val="115000"/>
                        </a:lnSpc>
                        <a:spcAft>
                          <a:spcPts val="0"/>
                        </a:spcAft>
                      </a:pPr>
                      <a:endParaRPr lang="ru-RU" sz="1800" dirty="0" smtClean="0">
                        <a:solidFill>
                          <a:schemeClr val="bg1"/>
                        </a:solidFill>
                        <a:effectLst/>
                        <a:latin typeface="Arial" pitchFamily="34" charset="0"/>
                        <a:cs typeface="Arial" pitchFamily="34" charset="0"/>
                      </a:endParaRPr>
                    </a:p>
                    <a:p>
                      <a:pPr algn="ctr">
                        <a:lnSpc>
                          <a:spcPct val="115000"/>
                        </a:lnSpc>
                        <a:spcAft>
                          <a:spcPts val="0"/>
                        </a:spcAft>
                      </a:pPr>
                      <a:endParaRPr lang="ru-RU" sz="1800" dirty="0" smtClean="0">
                        <a:solidFill>
                          <a:schemeClr val="bg1"/>
                        </a:solidFill>
                        <a:effectLst/>
                        <a:latin typeface="Arial" pitchFamily="34" charset="0"/>
                        <a:cs typeface="Arial" pitchFamily="34" charset="0"/>
                      </a:endParaRPr>
                    </a:p>
                    <a:p>
                      <a:pPr algn="ctr">
                        <a:lnSpc>
                          <a:spcPct val="115000"/>
                        </a:lnSpc>
                        <a:spcAft>
                          <a:spcPts val="0"/>
                        </a:spcAft>
                      </a:pPr>
                      <a:r>
                        <a:rPr lang="ru-RU" sz="1800" dirty="0" err="1" smtClean="0">
                          <a:solidFill>
                            <a:schemeClr val="bg1"/>
                          </a:solidFill>
                          <a:effectLst/>
                          <a:latin typeface="Arial" pitchFamily="34" charset="0"/>
                          <a:cs typeface="Arial" pitchFamily="34" charset="0"/>
                        </a:rPr>
                        <a:t>Кч</a:t>
                      </a:r>
                      <a:endParaRPr lang="ru-RU" sz="1800" dirty="0">
                        <a:solidFill>
                          <a:schemeClr val="bg1"/>
                        </a:solidFill>
                        <a:effectLst/>
                        <a:latin typeface="Arial" pitchFamily="34" charset="0"/>
                        <a:ea typeface="Times New Roman"/>
                        <a:cs typeface="Arial" pitchFamily="34" charset="0"/>
                      </a:endParaRPr>
                    </a:p>
                  </a:txBody>
                  <a:tcPr marL="68579" marR="68579" marT="0" marB="0">
                    <a:solidFill>
                      <a:schemeClr val="accent1">
                        <a:lumMod val="60000"/>
                        <a:lumOff val="40000"/>
                      </a:schemeClr>
                    </a:solidFill>
                  </a:tcPr>
                </a:tc>
                <a:tc>
                  <a:txBody>
                    <a:bodyPr/>
                    <a:lstStyle/>
                    <a:p>
                      <a:pPr algn="ctr">
                        <a:lnSpc>
                          <a:spcPct val="115000"/>
                        </a:lnSpc>
                        <a:spcAft>
                          <a:spcPts val="0"/>
                        </a:spcAft>
                      </a:pPr>
                      <a:endParaRPr lang="ru-RU" sz="1800" dirty="0" smtClean="0">
                        <a:effectLst/>
                        <a:latin typeface="Arial" pitchFamily="34" charset="0"/>
                        <a:cs typeface="Arial" pitchFamily="34" charset="0"/>
                      </a:endParaRPr>
                    </a:p>
                    <a:p>
                      <a:pPr algn="ctr">
                        <a:lnSpc>
                          <a:spcPct val="115000"/>
                        </a:lnSpc>
                        <a:spcAft>
                          <a:spcPts val="0"/>
                        </a:spcAft>
                      </a:pPr>
                      <a:endParaRPr lang="ru-RU" sz="1800" dirty="0" smtClean="0">
                        <a:effectLst/>
                        <a:latin typeface="Arial" pitchFamily="34" charset="0"/>
                        <a:cs typeface="Arial" pitchFamily="34" charset="0"/>
                      </a:endParaRPr>
                    </a:p>
                    <a:p>
                      <a:pPr algn="ctr">
                        <a:lnSpc>
                          <a:spcPct val="115000"/>
                        </a:lnSpc>
                        <a:spcAft>
                          <a:spcPts val="0"/>
                        </a:spcAft>
                      </a:pPr>
                      <a:endParaRPr lang="ru-RU" sz="1800" dirty="0" smtClean="0">
                        <a:solidFill>
                          <a:schemeClr val="bg1"/>
                        </a:solidFill>
                        <a:effectLst/>
                        <a:latin typeface="Arial" pitchFamily="34" charset="0"/>
                        <a:cs typeface="Arial" pitchFamily="34" charset="0"/>
                      </a:endParaRPr>
                    </a:p>
                    <a:p>
                      <a:pPr algn="ctr">
                        <a:lnSpc>
                          <a:spcPct val="115000"/>
                        </a:lnSpc>
                        <a:spcAft>
                          <a:spcPts val="0"/>
                        </a:spcAft>
                      </a:pPr>
                      <a:r>
                        <a:rPr lang="ru-RU" sz="1800" dirty="0" err="1" smtClean="0">
                          <a:solidFill>
                            <a:schemeClr val="bg1"/>
                          </a:solidFill>
                          <a:effectLst/>
                          <a:latin typeface="Arial" pitchFamily="34" charset="0"/>
                          <a:cs typeface="Arial" pitchFamily="34" charset="0"/>
                        </a:rPr>
                        <a:t>Кт</a:t>
                      </a:r>
                      <a:endParaRPr lang="ru-RU" sz="1800" dirty="0">
                        <a:solidFill>
                          <a:schemeClr val="bg1"/>
                        </a:solidFill>
                        <a:effectLst/>
                        <a:latin typeface="Arial" pitchFamily="34" charset="0"/>
                        <a:ea typeface="Times New Roman"/>
                        <a:cs typeface="Arial" pitchFamily="34" charset="0"/>
                      </a:endParaRPr>
                    </a:p>
                  </a:txBody>
                  <a:tcPr marL="68579" marR="68579" marT="0" marB="0">
                    <a:solidFill>
                      <a:schemeClr val="accent1">
                        <a:lumMod val="60000"/>
                        <a:lumOff val="40000"/>
                      </a:schemeClr>
                    </a:solidFill>
                  </a:tcPr>
                </a:tc>
              </a:tr>
              <a:tr h="1121908">
                <a:tc>
                  <a:txBody>
                    <a:bodyPr/>
                    <a:lstStyle/>
                    <a:p>
                      <a:pPr algn="ctr">
                        <a:lnSpc>
                          <a:spcPct val="115000"/>
                        </a:lnSpc>
                        <a:spcAft>
                          <a:spcPts val="0"/>
                        </a:spcAft>
                      </a:pPr>
                      <a:r>
                        <a:rPr lang="ru-RU" sz="3200" b="1" u="sng" dirty="0" smtClean="0">
                          <a:solidFill>
                            <a:schemeClr val="bg1"/>
                          </a:solidFill>
                          <a:effectLst/>
                          <a:latin typeface="Arial" pitchFamily="34" charset="0"/>
                          <a:cs typeface="Arial" pitchFamily="34" charset="0"/>
                        </a:rPr>
                        <a:t>29</a:t>
                      </a:r>
                    </a:p>
                    <a:p>
                      <a:pPr algn="ctr">
                        <a:lnSpc>
                          <a:spcPct val="115000"/>
                        </a:lnSpc>
                        <a:spcAft>
                          <a:spcPts val="0"/>
                        </a:spcAft>
                      </a:pPr>
                      <a:r>
                        <a:rPr lang="ru-RU" sz="3200" b="1" dirty="0" smtClean="0">
                          <a:solidFill>
                            <a:schemeClr val="bg1"/>
                          </a:solidFill>
                          <a:effectLst/>
                          <a:latin typeface="Arial" pitchFamily="34" charset="0"/>
                          <a:cs typeface="Arial" pitchFamily="34" charset="0"/>
                        </a:rPr>
                        <a:t>35</a:t>
                      </a:r>
                      <a:endParaRPr lang="ru-RU" sz="3200" b="1" dirty="0">
                        <a:solidFill>
                          <a:schemeClr val="bg1"/>
                        </a:solidFill>
                        <a:effectLst/>
                        <a:latin typeface="Arial" pitchFamily="34" charset="0"/>
                        <a:ea typeface="Times New Roman"/>
                        <a:cs typeface="Arial" pitchFamily="34" charset="0"/>
                      </a:endParaRPr>
                    </a:p>
                  </a:txBody>
                  <a:tcPr marL="68579" marR="68579" marT="0" marB="0">
                    <a:solidFill>
                      <a:schemeClr val="accent1">
                        <a:lumMod val="75000"/>
                      </a:schemeClr>
                    </a:solidFill>
                  </a:tcPr>
                </a:tc>
                <a:tc>
                  <a:txBody>
                    <a:bodyPr/>
                    <a:lstStyle/>
                    <a:p>
                      <a:pPr algn="ctr">
                        <a:lnSpc>
                          <a:spcPct val="115000"/>
                        </a:lnSpc>
                        <a:spcAft>
                          <a:spcPts val="0"/>
                        </a:spcAft>
                      </a:pPr>
                      <a:r>
                        <a:rPr lang="ru-RU" sz="3200" b="1" dirty="0" smtClean="0">
                          <a:solidFill>
                            <a:schemeClr val="bg1"/>
                          </a:solidFill>
                          <a:effectLst/>
                          <a:latin typeface="Arial" pitchFamily="34" charset="0"/>
                          <a:ea typeface="Times New Roman"/>
                          <a:cs typeface="Arial" pitchFamily="34" charset="0"/>
                        </a:rPr>
                        <a:t>3</a:t>
                      </a:r>
                      <a:endParaRPr lang="ru-RU" sz="3200" b="1" dirty="0">
                        <a:solidFill>
                          <a:schemeClr val="bg1"/>
                        </a:solidFill>
                        <a:effectLst/>
                        <a:latin typeface="Arial" pitchFamily="34" charset="0"/>
                        <a:ea typeface="Times New Roman"/>
                        <a:cs typeface="Arial" pitchFamily="34" charset="0"/>
                      </a:endParaRPr>
                    </a:p>
                  </a:txBody>
                  <a:tcPr marL="68579" marR="68579" marT="0" marB="0">
                    <a:solidFill>
                      <a:schemeClr val="accent1">
                        <a:lumMod val="75000"/>
                      </a:schemeClr>
                    </a:solidFill>
                  </a:tcPr>
                </a:tc>
                <a:tc>
                  <a:txBody>
                    <a:bodyPr/>
                    <a:lstStyle/>
                    <a:p>
                      <a:pPr algn="ctr">
                        <a:lnSpc>
                          <a:spcPct val="115000"/>
                        </a:lnSpc>
                        <a:spcAft>
                          <a:spcPts val="0"/>
                        </a:spcAft>
                      </a:pPr>
                      <a:r>
                        <a:rPr lang="ru-RU" sz="3200" b="1" dirty="0">
                          <a:solidFill>
                            <a:schemeClr val="bg1"/>
                          </a:solidFill>
                          <a:effectLst/>
                          <a:latin typeface="Arial" pitchFamily="34" charset="0"/>
                          <a:cs typeface="Arial" pitchFamily="34" charset="0"/>
                        </a:rPr>
                        <a:t>1</a:t>
                      </a:r>
                      <a:endParaRPr lang="ru-RU" sz="3200" b="1" dirty="0">
                        <a:solidFill>
                          <a:schemeClr val="bg1"/>
                        </a:solidFill>
                        <a:effectLst/>
                        <a:latin typeface="Arial" pitchFamily="34" charset="0"/>
                        <a:ea typeface="Times New Roman"/>
                        <a:cs typeface="Arial" pitchFamily="34" charset="0"/>
                      </a:endParaRPr>
                    </a:p>
                  </a:txBody>
                  <a:tcPr marL="68579" marR="68579" marT="0" marB="0">
                    <a:solidFill>
                      <a:schemeClr val="accent1">
                        <a:lumMod val="75000"/>
                      </a:schemeClr>
                    </a:solidFill>
                  </a:tcPr>
                </a:tc>
                <a:tc>
                  <a:txBody>
                    <a:bodyPr/>
                    <a:lstStyle/>
                    <a:p>
                      <a:pPr algn="ctr">
                        <a:lnSpc>
                          <a:spcPct val="115000"/>
                        </a:lnSpc>
                        <a:spcAft>
                          <a:spcPts val="0"/>
                        </a:spcAft>
                      </a:pPr>
                      <a:r>
                        <a:rPr lang="ru-RU" sz="3200" b="1" dirty="0" smtClean="0">
                          <a:solidFill>
                            <a:schemeClr val="bg1"/>
                          </a:solidFill>
                          <a:effectLst/>
                          <a:latin typeface="Arial" pitchFamily="34" charset="0"/>
                          <a:ea typeface="Times New Roman"/>
                          <a:cs typeface="Arial" pitchFamily="34" charset="0"/>
                        </a:rPr>
                        <a:t>5</a:t>
                      </a:r>
                      <a:endParaRPr lang="ru-RU" sz="3200" b="1" dirty="0">
                        <a:solidFill>
                          <a:schemeClr val="bg1"/>
                        </a:solidFill>
                        <a:effectLst/>
                        <a:latin typeface="Arial" pitchFamily="34" charset="0"/>
                        <a:ea typeface="Times New Roman"/>
                        <a:cs typeface="Arial" pitchFamily="34" charset="0"/>
                      </a:endParaRPr>
                    </a:p>
                  </a:txBody>
                  <a:tcPr marL="68579" marR="68579" marT="0" marB="0">
                    <a:solidFill>
                      <a:schemeClr val="accent1">
                        <a:lumMod val="75000"/>
                      </a:schemeClr>
                    </a:solidFill>
                  </a:tcPr>
                </a:tc>
                <a:tc>
                  <a:txBody>
                    <a:bodyPr/>
                    <a:lstStyle/>
                    <a:p>
                      <a:pPr algn="ctr">
                        <a:lnSpc>
                          <a:spcPct val="115000"/>
                        </a:lnSpc>
                        <a:spcAft>
                          <a:spcPts val="0"/>
                        </a:spcAft>
                      </a:pPr>
                      <a:r>
                        <a:rPr lang="ru-RU" sz="3200" b="1" dirty="0" smtClean="0">
                          <a:solidFill>
                            <a:schemeClr val="bg1"/>
                          </a:solidFill>
                          <a:effectLst/>
                          <a:latin typeface="Arial" pitchFamily="34" charset="0"/>
                          <a:cs typeface="Arial" pitchFamily="34" charset="0"/>
                        </a:rPr>
                        <a:t>0,39</a:t>
                      </a:r>
                      <a:endParaRPr lang="ru-RU" sz="3200" b="1" dirty="0">
                        <a:solidFill>
                          <a:schemeClr val="bg1"/>
                        </a:solidFill>
                        <a:effectLst/>
                        <a:latin typeface="Arial" pitchFamily="34" charset="0"/>
                        <a:ea typeface="Times New Roman"/>
                        <a:cs typeface="Arial" pitchFamily="34" charset="0"/>
                      </a:endParaRPr>
                    </a:p>
                  </a:txBody>
                  <a:tcPr marL="68579" marR="68579" marT="0" marB="0">
                    <a:solidFill>
                      <a:schemeClr val="accent1">
                        <a:lumMod val="75000"/>
                      </a:schemeClr>
                    </a:solidFill>
                  </a:tcPr>
                </a:tc>
                <a:tc>
                  <a:txBody>
                    <a:bodyPr/>
                    <a:lstStyle/>
                    <a:p>
                      <a:pPr marL="0" algn="ctr" defTabSz="914400" rtl="0" eaLnBrk="1" latinLnBrk="0" hangingPunct="1">
                        <a:lnSpc>
                          <a:spcPct val="115000"/>
                        </a:lnSpc>
                        <a:spcAft>
                          <a:spcPts val="0"/>
                        </a:spcAft>
                      </a:pPr>
                      <a:r>
                        <a:rPr lang="ru-RU" sz="3200" b="1" kern="1200" dirty="0" smtClean="0">
                          <a:solidFill>
                            <a:schemeClr val="bg1"/>
                          </a:solidFill>
                          <a:effectLst/>
                          <a:latin typeface="Arial" pitchFamily="34" charset="0"/>
                          <a:ea typeface="+mn-ea"/>
                          <a:cs typeface="Arial" pitchFamily="34" charset="0"/>
                        </a:rPr>
                        <a:t>40,50</a:t>
                      </a:r>
                      <a:endParaRPr lang="ru-RU" sz="3200" b="1" kern="1200" dirty="0">
                        <a:solidFill>
                          <a:schemeClr val="bg1"/>
                        </a:solidFill>
                        <a:effectLst/>
                        <a:latin typeface="Arial" pitchFamily="34" charset="0"/>
                        <a:ea typeface="+mn-ea"/>
                        <a:cs typeface="Arial" pitchFamily="34" charset="0"/>
                      </a:endParaRPr>
                    </a:p>
                  </a:txBody>
                  <a:tcPr marL="68579" marR="68579" marT="0" marB="0">
                    <a:solidFill>
                      <a:schemeClr val="accent1">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81356" y="142852"/>
            <a:ext cx="8425506" cy="4786346"/>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rmAutofit/>
          </a:bodyPr>
          <a:lstStyle/>
          <a:p>
            <a:pPr marL="0" indent="0" eaLnBrk="1" fontAlgn="auto" hangingPunct="1">
              <a:spcBef>
                <a:spcPts val="0"/>
              </a:spcBef>
              <a:spcAft>
                <a:spcPts val="0"/>
              </a:spcAft>
              <a:buFont typeface="Wingdings 2" panose="05020102010507070707" pitchFamily="18" charset="2"/>
              <a:buNone/>
              <a:defRPr/>
            </a:pPr>
            <a:r>
              <a:rPr lang="ru-RU" sz="3600" dirty="0" smtClean="0">
                <a:solidFill>
                  <a:srgbClr val="0070C0"/>
                </a:solidFill>
              </a:rPr>
              <a:t>В </a:t>
            </a:r>
            <a:r>
              <a:rPr lang="ru-RU" sz="3600" dirty="0">
                <a:solidFill>
                  <a:srgbClr val="0070C0"/>
                </a:solidFill>
              </a:rPr>
              <a:t>2017 году уменьшился </a:t>
            </a:r>
            <a:r>
              <a:rPr lang="ru-RU" sz="3600" dirty="0" smtClean="0">
                <a:solidFill>
                  <a:srgbClr val="0070C0"/>
                </a:solidFill>
              </a:rPr>
              <a:t>коэффициент </a:t>
            </a:r>
            <a:r>
              <a:rPr lang="ru-RU" sz="3600" dirty="0">
                <a:solidFill>
                  <a:srgbClr val="0070C0"/>
                </a:solidFill>
              </a:rPr>
              <a:t>частоты (</a:t>
            </a:r>
            <a:r>
              <a:rPr lang="ru-RU" sz="3600" dirty="0" err="1">
                <a:solidFill>
                  <a:srgbClr val="0070C0"/>
                </a:solidFill>
              </a:rPr>
              <a:t>Кч</a:t>
            </a:r>
            <a:r>
              <a:rPr lang="ru-RU" sz="3600" dirty="0">
                <a:solidFill>
                  <a:srgbClr val="0070C0"/>
                </a:solidFill>
              </a:rPr>
              <a:t>) производственного травматизма в сравнении с 2016 годом до </a:t>
            </a:r>
            <a:r>
              <a:rPr lang="ru-RU" sz="3600" dirty="0">
                <a:solidFill>
                  <a:srgbClr val="C00000"/>
                </a:solidFill>
              </a:rPr>
              <a:t>0,39</a:t>
            </a:r>
            <a:r>
              <a:rPr lang="ru-RU" sz="3600" dirty="0">
                <a:solidFill>
                  <a:srgbClr val="0070C0"/>
                </a:solidFill>
              </a:rPr>
              <a:t>,  но увеличилось количество дней нетрудоспособности и составило </a:t>
            </a:r>
            <a:r>
              <a:rPr lang="ru-RU" sz="3600" dirty="0">
                <a:solidFill>
                  <a:srgbClr val="C00000"/>
                </a:solidFill>
              </a:rPr>
              <a:t>1377</a:t>
            </a:r>
            <a:r>
              <a:rPr lang="ru-RU" sz="3600" dirty="0">
                <a:solidFill>
                  <a:srgbClr val="0070C0"/>
                </a:solidFill>
              </a:rPr>
              <a:t> дней на 34 </a:t>
            </a:r>
            <a:r>
              <a:rPr lang="ru-RU" sz="3600" dirty="0" smtClean="0">
                <a:solidFill>
                  <a:srgbClr val="0070C0"/>
                </a:solidFill>
              </a:rPr>
              <a:t>пострадавших </a:t>
            </a:r>
          </a:p>
          <a:p>
            <a:pPr marL="0" indent="0" algn="just" eaLnBrk="1" fontAlgn="auto" hangingPunct="1">
              <a:spcBef>
                <a:spcPts val="0"/>
              </a:spcBef>
              <a:spcAft>
                <a:spcPts val="0"/>
              </a:spcAft>
              <a:buFont typeface="Wingdings 2" panose="05020102010507070707" pitchFamily="18" charset="2"/>
              <a:buNone/>
              <a:defRPr/>
            </a:pPr>
            <a:r>
              <a:rPr lang="ru-RU" sz="3600" dirty="0" smtClean="0">
                <a:solidFill>
                  <a:srgbClr val="0070C0"/>
                </a:solidFill>
              </a:rPr>
              <a:t>(</a:t>
            </a:r>
            <a:r>
              <a:rPr lang="ru-RU" sz="3600" dirty="0">
                <a:solidFill>
                  <a:srgbClr val="0070C0"/>
                </a:solidFill>
              </a:rPr>
              <a:t>Кт – 40,5). </a:t>
            </a:r>
            <a:endParaRPr lang="ru-RU" dirty="0"/>
          </a:p>
        </p:txBody>
      </p:sp>
      <p:sp>
        <p:nvSpPr>
          <p:cNvPr id="28677"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92C816-7DEA-4337-AA61-188C6102F636}" type="slidenum">
              <a:rPr lang="ru-RU" altLang="ru-RU">
                <a:solidFill>
                  <a:srgbClr val="9B9A98"/>
                </a:solidFill>
              </a:rPr>
              <a:pPr/>
              <a:t>24</a:t>
            </a:fld>
            <a:endParaRPr lang="ru-RU" altLang="ru-RU">
              <a:solidFill>
                <a:srgbClr val="9B9A98"/>
              </a:solidFill>
            </a:endParaRPr>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3071813"/>
            <a:ext cx="259238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mblema-Profsouza"/>
          <p:cNvPicPr>
            <a:picLocks noChangeAspect="1" noChangeArrowheads="1"/>
          </p:cNvPicPr>
          <p:nvPr/>
        </p:nvPicPr>
        <p:blipFill>
          <a:blip r:embed="rId3"/>
          <a:srcRect/>
          <a:stretch>
            <a:fillRect/>
          </a:stretch>
        </p:blipFill>
        <p:spPr bwMode="auto">
          <a:xfrm>
            <a:off x="166688" y="214313"/>
            <a:ext cx="1335087"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09720" y="188640"/>
            <a:ext cx="9644129" cy="1512342"/>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extrusionH="76200">
            <a:bevelT/>
            <a:extrusionClr>
              <a:schemeClr val="accent1"/>
            </a:extrusionClr>
          </a:sp3d>
          <a:extLst/>
        </p:spPr>
        <p:txBody>
          <a:bodyPr>
            <a:normAutofit/>
          </a:bodyPr>
          <a:lstStyle/>
          <a:p>
            <a:pPr algn="ctr" eaLnBrk="1" fontAlgn="auto" hangingPunct="1">
              <a:spcAft>
                <a:spcPts val="0"/>
              </a:spcAft>
              <a:defRPr/>
            </a:pPr>
            <a:r>
              <a:rPr lang="ru-RU" sz="3200" b="1" dirty="0">
                <a:solidFill>
                  <a:srgbClr val="000099"/>
                </a:solidFill>
                <a:latin typeface="Arial" pitchFamily="34" charset="0"/>
                <a:cs typeface="Arial" pitchFamily="34" charset="0"/>
              </a:rPr>
              <a:t>Профессиональная заболеваемость </a:t>
            </a:r>
            <a:r>
              <a:rPr lang="ru-RU" sz="3200" b="1" dirty="0" smtClean="0">
                <a:solidFill>
                  <a:srgbClr val="000099"/>
                </a:solidFill>
                <a:latin typeface="Arial" pitchFamily="34" charset="0"/>
                <a:cs typeface="Arial" pitchFamily="34" charset="0"/>
              </a:rPr>
              <a:t/>
            </a:r>
            <a:br>
              <a:rPr lang="ru-RU" sz="3200" b="1" dirty="0" smtClean="0">
                <a:solidFill>
                  <a:srgbClr val="000099"/>
                </a:solidFill>
                <a:latin typeface="Arial" pitchFamily="34" charset="0"/>
                <a:cs typeface="Arial" pitchFamily="34" charset="0"/>
              </a:rPr>
            </a:br>
            <a:r>
              <a:rPr lang="ru-RU" sz="3200" b="1" dirty="0" smtClean="0">
                <a:solidFill>
                  <a:srgbClr val="000099"/>
                </a:solidFill>
                <a:latin typeface="Arial" pitchFamily="34" charset="0"/>
                <a:cs typeface="Arial" pitchFamily="34" charset="0"/>
              </a:rPr>
              <a:t>за </a:t>
            </a:r>
            <a:r>
              <a:rPr lang="ru-RU" sz="3200" b="1" dirty="0">
                <a:solidFill>
                  <a:srgbClr val="000099"/>
                </a:solidFill>
                <a:latin typeface="Arial" pitchFamily="34" charset="0"/>
                <a:cs typeface="Arial" pitchFamily="34" charset="0"/>
              </a:rPr>
              <a:t>2017 год</a:t>
            </a:r>
          </a:p>
        </p:txBody>
      </p:sp>
      <p:sp>
        <p:nvSpPr>
          <p:cNvPr id="29701"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3E518A-AB39-4A77-B449-D7FBAA618F6C}" type="slidenum">
              <a:rPr lang="ru-RU" altLang="ru-RU">
                <a:solidFill>
                  <a:srgbClr val="9B9A98"/>
                </a:solidFill>
              </a:rPr>
              <a:pPr/>
              <a:t>25</a:t>
            </a:fld>
            <a:endParaRPr lang="ru-RU" altLang="ru-RU">
              <a:solidFill>
                <a:srgbClr val="9B9A98"/>
              </a:solidFill>
            </a:endParaRPr>
          </a:p>
        </p:txBody>
      </p:sp>
      <p:pic>
        <p:nvPicPr>
          <p:cNvPr id="7" name="Picture 3" descr="Emblema-Profsouza"/>
          <p:cNvPicPr>
            <a:picLocks noChangeAspect="1" noChangeArrowheads="1"/>
          </p:cNvPicPr>
          <p:nvPr/>
        </p:nvPicPr>
        <p:blipFill>
          <a:blip r:embed="rId2"/>
          <a:srcRect/>
          <a:stretch>
            <a:fillRect/>
          </a:stretch>
        </p:blipFill>
        <p:spPr bwMode="auto">
          <a:xfrm>
            <a:off x="0" y="0"/>
            <a:ext cx="1335088" cy="779463"/>
          </a:xfrm>
          <a:prstGeom prst="rect">
            <a:avLst/>
          </a:prstGeom>
          <a:ln>
            <a:noFill/>
          </a:ln>
          <a:effectLst>
            <a:outerShdw blurRad="292100" dist="139700" dir="2700000" algn="tl" rotWithShape="0">
              <a:srgbClr val="333333">
                <a:alpha val="65000"/>
              </a:srgbClr>
            </a:outerShdw>
          </a:effectLst>
        </p:spPr>
      </p:pic>
      <p:graphicFrame>
        <p:nvGraphicFramePr>
          <p:cNvPr id="8" name="Таблица 7"/>
          <p:cNvGraphicFramePr>
            <a:graphicFrameLocks noGrp="1"/>
          </p:cNvGraphicFramePr>
          <p:nvPr/>
        </p:nvGraphicFramePr>
        <p:xfrm>
          <a:off x="1774825" y="2060575"/>
          <a:ext cx="9964738" cy="2520950"/>
        </p:xfrm>
        <a:graphic>
          <a:graphicData uri="http://schemas.openxmlformats.org/drawingml/2006/table">
            <a:tbl>
              <a:tblPr/>
              <a:tblGrid>
                <a:gridCol w="1842314"/>
                <a:gridCol w="1825700"/>
                <a:gridCol w="1528493"/>
                <a:gridCol w="1587565"/>
                <a:gridCol w="1764781"/>
                <a:gridCol w="1415885"/>
              </a:tblGrid>
              <a:tr h="18002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Arial" charset="0"/>
                        </a:rPr>
                        <a:t>Количество заболевших всего</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Calibri" pitchFamily="34"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5D9D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Arial" charset="0"/>
                        </a:rPr>
                        <a:t>Туберкулез органов дыхания</a:t>
                      </a:r>
                      <a:endParaRPr kumimoji="0" lang="ru-RU" sz="18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5D9D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bg1"/>
                          </a:solidFill>
                          <a:effectLst/>
                          <a:latin typeface="Arial" charset="0"/>
                        </a:rPr>
                        <a:t>Вирусный гепатит</a:t>
                      </a:r>
                      <a:endParaRPr kumimoji="0" lang="ru-RU" sz="18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5D9D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bg1"/>
                          </a:solidFill>
                          <a:effectLst/>
                          <a:latin typeface="Arial" charset="0"/>
                        </a:rPr>
                        <a:t>Аллергия</a:t>
                      </a:r>
                      <a:endParaRPr kumimoji="0" lang="ru-RU" sz="18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5D9D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bg1"/>
                          </a:solidFill>
                          <a:effectLst/>
                          <a:latin typeface="Arial" charset="0"/>
                        </a:rPr>
                        <a:t>Бронхиальная астма</a:t>
                      </a:r>
                      <a:endParaRPr kumimoji="0" lang="ru-RU" sz="18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5D9D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800" b="1" i="0" u="none" strike="noStrike" cap="none" normalizeH="0" baseline="0" smtClean="0">
                        <a:ln>
                          <a:noFill/>
                        </a:ln>
                        <a:solidFill>
                          <a:schemeClr val="bg1"/>
                        </a:solidFill>
                        <a:effectLst/>
                        <a:latin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bg1"/>
                          </a:solidFill>
                          <a:effectLst/>
                          <a:latin typeface="Arial" charset="0"/>
                        </a:rPr>
                        <a:t>Экзема и дерматит</a:t>
                      </a:r>
                      <a:endParaRPr kumimoji="0" lang="ru-RU" sz="18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5D9DF"/>
                    </a:solidFill>
                  </a:tcPr>
                </a:tc>
              </a:tr>
              <a:tr h="7207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4000" b="1" i="0" u="none" strike="noStrike" cap="none" normalizeH="0" baseline="0" smtClean="0">
                          <a:ln>
                            <a:noFill/>
                          </a:ln>
                          <a:solidFill>
                            <a:schemeClr val="bg1"/>
                          </a:solidFill>
                          <a:effectLst/>
                          <a:latin typeface="Arial" charset="0"/>
                        </a:rPr>
                        <a:t>3</a:t>
                      </a:r>
                      <a:endParaRPr kumimoji="0" lang="ru-RU" sz="40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4000" b="1" i="0" u="none" strike="noStrike" cap="none" normalizeH="0" baseline="0" smtClean="0">
                          <a:ln>
                            <a:noFill/>
                          </a:ln>
                          <a:solidFill>
                            <a:schemeClr val="bg1"/>
                          </a:solidFill>
                          <a:effectLst/>
                          <a:latin typeface="Arial" charset="0"/>
                        </a:rPr>
                        <a:t>2</a:t>
                      </a:r>
                      <a:endParaRPr kumimoji="0" lang="ru-RU" sz="40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4000" b="1" i="0" u="none" strike="noStrike" cap="none" normalizeH="0" baseline="0" smtClean="0">
                          <a:ln>
                            <a:noFill/>
                          </a:ln>
                          <a:solidFill>
                            <a:schemeClr val="bg1"/>
                          </a:solidFill>
                          <a:effectLst/>
                          <a:latin typeface="Arial" charset="0"/>
                        </a:rPr>
                        <a:t>0</a:t>
                      </a:r>
                      <a:endParaRPr kumimoji="0" lang="ru-RU" sz="40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4000" b="1" i="0" u="none" strike="noStrike" cap="none" normalizeH="0" baseline="0" smtClean="0">
                          <a:ln>
                            <a:noFill/>
                          </a:ln>
                          <a:solidFill>
                            <a:schemeClr val="bg1"/>
                          </a:solidFill>
                          <a:effectLst/>
                          <a:latin typeface="Arial" charset="0"/>
                        </a:rPr>
                        <a:t>1</a:t>
                      </a:r>
                      <a:endParaRPr kumimoji="0" lang="ru-RU" sz="40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4000" b="1" i="0" u="none" strike="noStrike" cap="none" normalizeH="0" baseline="0" smtClean="0">
                          <a:ln>
                            <a:noFill/>
                          </a:ln>
                          <a:solidFill>
                            <a:schemeClr val="bg1"/>
                          </a:solidFill>
                          <a:effectLst/>
                          <a:latin typeface="Arial" charset="0"/>
                        </a:rPr>
                        <a:t>0</a:t>
                      </a:r>
                      <a:endParaRPr kumimoji="0" lang="ru-RU" sz="4000" b="1" i="0" u="none" strike="noStrike" cap="none" normalizeH="0" baseline="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4000" b="1" i="0" u="none" strike="noStrike" cap="none" normalizeH="0" baseline="0" dirty="0" smtClean="0">
                          <a:ln>
                            <a:noFill/>
                          </a:ln>
                          <a:solidFill>
                            <a:schemeClr val="bg1"/>
                          </a:solidFill>
                          <a:effectLst/>
                          <a:latin typeface="Arial" charset="0"/>
                        </a:rPr>
                        <a:t>0</a:t>
                      </a:r>
                      <a:endParaRPr kumimoji="0" lang="ru-RU" sz="40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11" name="Picture 7"/>
          <p:cNvPicPr>
            <a:picLocks noChangeAspect="1" noChangeArrowheads="1"/>
          </p:cNvPicPr>
          <p:nvPr/>
        </p:nvPicPr>
        <p:blipFill>
          <a:blip r:embed="rId3" cstate="print">
            <a:extLst/>
          </a:blip>
          <a:srcRect/>
          <a:stretch>
            <a:fillRect/>
          </a:stretch>
        </p:blipFill>
        <p:spPr bwMode="auto">
          <a:xfrm>
            <a:off x="4678218" y="4891002"/>
            <a:ext cx="1968025" cy="1476019"/>
          </a:xfrm>
          <a:prstGeom prst="rect">
            <a:avLst/>
          </a:prstGeom>
          <a:noFill/>
          <a:ln>
            <a:noFill/>
          </a:ln>
          <a:effectLst>
            <a:glow rad="228600">
              <a:schemeClr val="accent1">
                <a:satMod val="175000"/>
                <a:alpha val="40000"/>
              </a:schemeClr>
            </a:glow>
            <a:outerShdw dist="35921" dir="2700000" algn="ctr" rotWithShape="0">
              <a:schemeClr val="bg2"/>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blip>
          <a:srcRect l="-10884" r="-10884"/>
          <a:stretch/>
        </p:blipFill>
        <p:spPr bwMode="auto">
          <a:xfrm>
            <a:off x="3381356" y="1785926"/>
            <a:ext cx="7143800" cy="2857500"/>
          </a:xfrm>
          <a:prstGeom prst="rect">
            <a:avLst/>
          </a:prstGeom>
          <a:noFill/>
          <a:ln>
            <a:noFill/>
          </a:ln>
          <a:effectLst>
            <a:glow rad="228600">
              <a:schemeClr val="accent4">
                <a:satMod val="175000"/>
                <a:alpha val="40000"/>
              </a:schemeClr>
            </a:glow>
            <a:outerShdw dist="35921" dir="2700000" algn="ctr" rotWithShape="0">
              <a:schemeClr val="bg2"/>
            </a:outerShdw>
          </a:effectLst>
          <a:extLst/>
        </p:spPr>
      </p:pic>
      <p:pic>
        <p:nvPicPr>
          <p:cNvPr id="3075" name="Picture 3"/>
          <p:cNvPicPr>
            <a:picLocks noChangeAspect="1" noChangeArrowheads="1"/>
          </p:cNvPicPr>
          <p:nvPr/>
        </p:nvPicPr>
        <p:blipFill>
          <a:blip r:embed="rId3">
            <a:extLst/>
          </a:blip>
          <a:srcRect/>
          <a:stretch>
            <a:fillRect/>
          </a:stretch>
        </p:blipFill>
        <p:spPr bwMode="auto">
          <a:xfrm>
            <a:off x="238084" y="1714488"/>
            <a:ext cx="3593991" cy="4923275"/>
          </a:xfrm>
          <a:prstGeom prst="rect">
            <a:avLst/>
          </a:prstGeom>
          <a:noFill/>
          <a:ln>
            <a:noFill/>
          </a:ln>
          <a:effectLst>
            <a:glow rad="228600">
              <a:schemeClr val="accent4">
                <a:satMod val="175000"/>
                <a:alpha val="40000"/>
              </a:schemeClr>
            </a:glow>
            <a:outerShdw dist="35921" dir="2700000" algn="ctr" rotWithShape="0">
              <a:schemeClr val="bg2"/>
            </a:outerShdw>
          </a:effectLst>
          <a:extLst/>
        </p:spPr>
      </p:pic>
      <p:sp>
        <p:nvSpPr>
          <p:cNvPr id="3072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18B804-0CDE-4341-A840-3FC11E3EFF99}" type="slidenum">
              <a:rPr lang="ru-RU" altLang="ru-RU">
                <a:solidFill>
                  <a:srgbClr val="9B9A98"/>
                </a:solidFill>
              </a:rPr>
              <a:pPr/>
              <a:t>26</a:t>
            </a:fld>
            <a:endParaRPr lang="ru-RU" altLang="ru-RU">
              <a:solidFill>
                <a:srgbClr val="9B9A98"/>
              </a:solidFill>
            </a:endParaRPr>
          </a:p>
        </p:txBody>
      </p:sp>
      <p:pic>
        <p:nvPicPr>
          <p:cNvPr id="3076" name="Picture 4"/>
          <p:cNvPicPr>
            <a:picLocks noChangeAspect="1" noChangeArrowheads="1"/>
          </p:cNvPicPr>
          <p:nvPr/>
        </p:nvPicPr>
        <p:blipFill>
          <a:blip r:embed="rId4">
            <a:extLst/>
          </a:blip>
          <a:srcRect/>
          <a:stretch>
            <a:fillRect/>
          </a:stretch>
        </p:blipFill>
        <p:spPr bwMode="auto">
          <a:xfrm>
            <a:off x="7239008" y="3857628"/>
            <a:ext cx="4651708" cy="2867823"/>
          </a:xfrm>
          <a:prstGeom prst="rect">
            <a:avLst/>
          </a:prstGeom>
          <a:noFill/>
          <a:ln>
            <a:noFill/>
          </a:ln>
          <a:effectLst>
            <a:glow rad="228600">
              <a:schemeClr val="accent5">
                <a:satMod val="175000"/>
                <a:alpha val="40000"/>
              </a:schemeClr>
            </a:glow>
            <a:outerShdw dist="35921" dir="2700000" algn="ctr" rotWithShape="0">
              <a:schemeClr val="bg2"/>
            </a:outerShdw>
          </a:effectLst>
          <a:extLst/>
        </p:spPr>
      </p:pic>
      <p:sp>
        <p:nvSpPr>
          <p:cNvPr id="9" name="Rectangle 2"/>
          <p:cNvSpPr txBox="1">
            <a:spLocks noChangeArrowheads="1"/>
          </p:cNvSpPr>
          <p:nvPr/>
        </p:nvSpPr>
        <p:spPr>
          <a:xfrm>
            <a:off x="1666844" y="15322"/>
            <a:ext cx="10215634" cy="1253438"/>
          </a:xfrm>
          <a:prstGeom prst="rect">
            <a:avLst/>
          </a:prstGeom>
          <a:solidFill>
            <a:schemeClr val="accent3">
              <a:lumMod val="60000"/>
              <a:lumOff val="40000"/>
            </a:schemeClr>
          </a:solidFill>
          <a:effectLst>
            <a:glow rad="228600">
              <a:schemeClr val="accent3">
                <a:satMod val="175000"/>
                <a:alpha val="40000"/>
              </a:schemeClr>
            </a:glow>
          </a:effectLst>
          <a:scene3d>
            <a:camera prst="orthographicFront"/>
            <a:lightRig rig="threePt" dir="t"/>
          </a:scene3d>
          <a:sp3d contourW="12700">
            <a:bevelT/>
            <a:contourClr>
              <a:schemeClr val="bg2">
                <a:lumMod val="20000"/>
                <a:lumOff val="80000"/>
              </a:schemeClr>
            </a:contourClr>
          </a:sp3d>
        </p:spPr>
        <p:txBody>
          <a:bodyPr lIns="45720" rIns="45720" anchor="ct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pPr marL="36576" fontAlgn="auto">
              <a:spcAft>
                <a:spcPts val="0"/>
              </a:spcAft>
              <a:defRPr/>
            </a:pPr>
            <a:r>
              <a:rPr lang="ru-RU" sz="2100" b="1" dirty="0">
                <a:solidFill>
                  <a:srgbClr val="002060"/>
                </a:solidFill>
                <a:latin typeface="Arial" pitchFamily="34" charset="0"/>
                <a:cs typeface="Arial" pitchFamily="34" charset="0"/>
              </a:rPr>
              <a:t>За 2017 год оздоровлено  в РЦР МЧС</a:t>
            </a:r>
            <a:r>
              <a:rPr lang="ru-RU" sz="2100" b="1" dirty="0">
                <a:solidFill>
                  <a:srgbClr val="0070C0"/>
                </a:solidFill>
                <a:latin typeface="Arial" pitchFamily="34" charset="0"/>
                <a:cs typeface="Arial" pitchFamily="34" charset="0"/>
              </a:rPr>
              <a:t> </a:t>
            </a:r>
            <a:r>
              <a:rPr lang="ru-RU" sz="2100" b="1" dirty="0">
                <a:solidFill>
                  <a:srgbClr val="C00000"/>
                </a:solidFill>
                <a:latin typeface="Arial" pitchFamily="34" charset="0"/>
                <a:cs typeface="Arial" pitchFamily="34" charset="0"/>
              </a:rPr>
              <a:t>188 работников, из них 172 женщины</a:t>
            </a:r>
            <a:r>
              <a:rPr lang="ru-RU" sz="2100" b="1" dirty="0">
                <a:solidFill>
                  <a:srgbClr val="002060"/>
                </a:solidFill>
                <a:latin typeface="Arial" pitchFamily="34" charset="0"/>
                <a:cs typeface="Arial" pitchFamily="34" charset="0"/>
              </a:rPr>
              <a:t>. Санаторными путевками за счет средств  бюджета РТ </a:t>
            </a:r>
            <a:r>
              <a:rPr lang="ru-RU" sz="2100" b="1" dirty="0" smtClean="0">
                <a:solidFill>
                  <a:srgbClr val="002060"/>
                </a:solidFill>
                <a:latin typeface="Arial" pitchFamily="34" charset="0"/>
                <a:cs typeface="Arial" pitchFamily="34" charset="0"/>
              </a:rPr>
              <a:t>воспользовались       </a:t>
            </a:r>
            <a:r>
              <a:rPr lang="ru-RU" sz="2100" b="1" dirty="0" smtClean="0">
                <a:solidFill>
                  <a:srgbClr val="C00000"/>
                </a:solidFill>
                <a:latin typeface="Arial" pitchFamily="34" charset="0"/>
                <a:cs typeface="Arial" pitchFamily="34" charset="0"/>
              </a:rPr>
              <a:t>1449 </a:t>
            </a:r>
            <a:r>
              <a:rPr lang="ru-RU" sz="2100" b="1" dirty="0">
                <a:solidFill>
                  <a:srgbClr val="C00000"/>
                </a:solidFill>
                <a:latin typeface="Arial" pitchFamily="34" charset="0"/>
                <a:cs typeface="Arial" pitchFamily="34" charset="0"/>
              </a:rPr>
              <a:t>работников</a:t>
            </a:r>
            <a:r>
              <a:rPr lang="ru-RU" sz="2000" b="1" dirty="0">
                <a:solidFill>
                  <a:srgbClr val="0070C0"/>
                </a:solidFill>
                <a:latin typeface="Arial" pitchFamily="34" charset="0"/>
                <a:cs typeface="Arial" pitchFamily="34" charset="0"/>
              </a:rPr>
              <a:t>.</a:t>
            </a:r>
          </a:p>
        </p:txBody>
      </p:sp>
      <p:pic>
        <p:nvPicPr>
          <p:cNvPr id="7" name="Picture 3" descr="Emblema-Profsouza"/>
          <p:cNvPicPr>
            <a:picLocks noChangeAspect="1" noChangeArrowheads="1"/>
          </p:cNvPicPr>
          <p:nvPr/>
        </p:nvPicPr>
        <p:blipFill>
          <a:blip r:embed="rId5"/>
          <a:srcRect/>
          <a:stretch>
            <a:fillRect/>
          </a:stretch>
        </p:blipFill>
        <p:spPr bwMode="auto">
          <a:xfrm>
            <a:off x="0" y="0"/>
            <a:ext cx="1335088"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A413A1-6586-4284-8E6A-CBC830F19DD5}" type="slidenum">
              <a:rPr lang="ru-RU" altLang="ru-RU">
                <a:solidFill>
                  <a:srgbClr val="9B9A98"/>
                </a:solidFill>
              </a:rPr>
              <a:pPr/>
              <a:t>27</a:t>
            </a:fld>
            <a:endParaRPr lang="ru-RU" altLang="ru-RU">
              <a:solidFill>
                <a:srgbClr val="9B9A98"/>
              </a:solidFill>
            </a:endParaRPr>
          </a:p>
        </p:txBody>
      </p:sp>
      <p:pic>
        <p:nvPicPr>
          <p:cNvPr id="31747" name="Picture 2" descr="\\Center\входящие\Ионова\Фото к слайдам Пленума 22.03.18\IMG_47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785813"/>
            <a:ext cx="8745537"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595406" y="121827"/>
            <a:ext cx="10429948" cy="923330"/>
          </a:xfrm>
          <a:prstGeom prst="rect">
            <a:avLst/>
          </a:prstGeom>
          <a:solidFill>
            <a:schemeClr val="accent3">
              <a:lumMod val="60000"/>
              <a:lumOff val="40000"/>
            </a:schemeClr>
          </a:solidFill>
          <a:effectLst>
            <a:glow rad="228600">
              <a:schemeClr val="accent1">
                <a:satMod val="175000"/>
                <a:alpha val="40000"/>
              </a:schemeClr>
            </a:glow>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ru-RU" b="1" dirty="0">
                <a:solidFill>
                  <a:srgbClr val="C00000"/>
                </a:solidFill>
                <a:latin typeface="+mn-lt"/>
                <a:cs typeface="+mn-cs"/>
              </a:rPr>
              <a:t>В 2017 году проведён Молодежный образовательный форум. В работе форума участвовали председатели и члены молодёжных советов и молодёжных комиссий профсоюзных организаций, большинство участников были моложе 35 лет. </a:t>
            </a:r>
          </a:p>
        </p:txBody>
      </p:sp>
      <p:pic>
        <p:nvPicPr>
          <p:cNvPr id="7" name="Picture 3" descr="Emblema-Profsouza"/>
          <p:cNvPicPr>
            <a:picLocks noChangeAspect="1" noChangeArrowheads="1"/>
          </p:cNvPicPr>
          <p:nvPr/>
        </p:nvPicPr>
        <p:blipFill>
          <a:blip r:embed="rId3"/>
          <a:srcRect/>
          <a:stretch>
            <a:fillRect/>
          </a:stretch>
        </p:blipFill>
        <p:spPr bwMode="auto">
          <a:xfrm>
            <a:off x="309563" y="142875"/>
            <a:ext cx="1069975" cy="5445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3C1EBE-FA65-4DA5-9404-710BD3D5BF08}" type="slidenum">
              <a:rPr lang="ru-RU" altLang="ru-RU">
                <a:solidFill>
                  <a:srgbClr val="9B9A98"/>
                </a:solidFill>
              </a:rPr>
              <a:pPr/>
              <a:t>28</a:t>
            </a:fld>
            <a:endParaRPr lang="ru-RU" altLang="ru-RU">
              <a:solidFill>
                <a:srgbClr val="9B9A98"/>
              </a:solidFill>
            </a:endParaRPr>
          </a:p>
        </p:txBody>
      </p:sp>
      <p:sp>
        <p:nvSpPr>
          <p:cNvPr id="5" name="Прямоугольник 4"/>
          <p:cNvSpPr/>
          <p:nvPr/>
        </p:nvSpPr>
        <p:spPr>
          <a:xfrm>
            <a:off x="1381092" y="142852"/>
            <a:ext cx="10412268" cy="5570756"/>
          </a:xfrm>
          <a:prstGeom prst="rect">
            <a:avLst/>
          </a:prstGeom>
          <a:solidFill>
            <a:schemeClr val="accent3">
              <a:lumMod val="60000"/>
              <a:lumOff val="40000"/>
            </a:schemeClr>
          </a:solidFill>
          <a:effectLst>
            <a:glow rad="228600">
              <a:schemeClr val="accent5">
                <a:satMod val="175000"/>
                <a:alpha val="40000"/>
              </a:schemeClr>
            </a:glow>
          </a:effectLst>
          <a:scene3d>
            <a:camera prst="orthographicFront"/>
            <a:lightRig rig="threePt" dir="t"/>
          </a:scene3d>
          <a:sp3d>
            <a:bevelT/>
          </a:sp3d>
        </p:spPr>
        <p:txBody>
          <a:bodyPr>
            <a:spAutoFit/>
          </a:bodyPr>
          <a:lstStyle/>
          <a:p>
            <a:pPr eaLnBrk="1" fontAlgn="auto" hangingPunct="1">
              <a:spcBef>
                <a:spcPts val="0"/>
              </a:spcBef>
              <a:spcAft>
                <a:spcPts val="0"/>
              </a:spcAft>
              <a:defRPr/>
            </a:pPr>
            <a:r>
              <a:rPr lang="ru-RU" sz="2400" b="1" dirty="0">
                <a:solidFill>
                  <a:srgbClr val="002060"/>
                </a:solidFill>
                <a:latin typeface="+mn-lt"/>
                <a:cs typeface="+mn-cs"/>
              </a:rPr>
              <a:t>В 2017 году профсоюзные организации </a:t>
            </a:r>
          </a:p>
          <a:p>
            <a:pPr eaLnBrk="1" fontAlgn="auto" hangingPunct="1">
              <a:spcBef>
                <a:spcPts val="0"/>
              </a:spcBef>
              <a:spcAft>
                <a:spcPts val="0"/>
              </a:spcAft>
              <a:defRPr/>
            </a:pPr>
            <a:r>
              <a:rPr lang="ru-RU" sz="2400" b="1" dirty="0">
                <a:solidFill>
                  <a:srgbClr val="002060"/>
                </a:solidFill>
                <a:latin typeface="+mn-lt"/>
                <a:cs typeface="+mn-cs"/>
              </a:rPr>
              <a:t>отрасли приняли участие в конкурсах ФП РТ: </a:t>
            </a:r>
          </a:p>
          <a:p>
            <a:pPr eaLnBrk="1" fontAlgn="auto" hangingPunct="1">
              <a:spcBef>
                <a:spcPts val="0"/>
              </a:spcBef>
              <a:spcAft>
                <a:spcPts val="0"/>
              </a:spcAft>
              <a:defRPr/>
            </a:pPr>
            <a:r>
              <a:rPr lang="ru-RU" sz="2400" b="1" dirty="0">
                <a:solidFill>
                  <a:srgbClr val="002060"/>
                </a:solidFill>
                <a:latin typeface="+mn-lt"/>
                <a:cs typeface="+mn-cs"/>
              </a:rPr>
              <a:t>«Мой наставник», «Лучшая агитбригада», </a:t>
            </a:r>
          </a:p>
          <a:p>
            <a:pPr eaLnBrk="1" fontAlgn="auto" hangingPunct="1">
              <a:spcBef>
                <a:spcPts val="0"/>
              </a:spcBef>
              <a:spcAft>
                <a:spcPts val="0"/>
              </a:spcAft>
              <a:defRPr/>
            </a:pPr>
            <a:r>
              <a:rPr lang="ru-RU" sz="2400" b="1" dirty="0">
                <a:solidFill>
                  <a:srgbClr val="002060"/>
                </a:solidFill>
                <a:latin typeface="+mn-lt"/>
                <a:cs typeface="+mn-cs"/>
              </a:rPr>
              <a:t>«Детский рисунок и плакат «Я б в рабочие пошёл», «Детский рисунок, посвящённый Великой Победе».</a:t>
            </a:r>
          </a:p>
          <a:p>
            <a:pPr eaLnBrk="1" fontAlgn="auto" hangingPunct="1">
              <a:spcBef>
                <a:spcPts val="0"/>
              </a:spcBef>
              <a:spcAft>
                <a:spcPts val="0"/>
              </a:spcAft>
              <a:defRPr/>
            </a:pPr>
            <a:r>
              <a:rPr lang="ru-RU" sz="2400" b="1" dirty="0">
                <a:solidFill>
                  <a:srgbClr val="C00000"/>
                </a:solidFill>
                <a:latin typeface="+mn-lt"/>
                <a:cs typeface="+mn-cs"/>
              </a:rPr>
              <a:t>В конкурсе ФП РТ «Лучшая агитбригада» агитбригада Казанского медицинского колледжа заняла 3-е место. </a:t>
            </a:r>
          </a:p>
          <a:p>
            <a:pPr eaLnBrk="1" fontAlgn="auto" hangingPunct="1">
              <a:spcBef>
                <a:spcPts val="0"/>
              </a:spcBef>
              <a:spcAft>
                <a:spcPts val="0"/>
              </a:spcAft>
              <a:defRPr/>
            </a:pPr>
            <a:r>
              <a:rPr lang="ru-RU" sz="2400" b="1" dirty="0">
                <a:solidFill>
                  <a:srgbClr val="C00000"/>
                </a:solidFill>
                <a:latin typeface="+mn-lt"/>
                <a:cs typeface="+mn-cs"/>
              </a:rPr>
              <a:t>Все участники двух конкурсов по детским рисункам были отмечены наградой  ТРОПРЗ РФ</a:t>
            </a:r>
          </a:p>
          <a:p>
            <a:pPr algn="ctr" eaLnBrk="1" fontAlgn="auto" hangingPunct="1">
              <a:spcBef>
                <a:spcPts val="0"/>
              </a:spcBef>
              <a:spcAft>
                <a:spcPts val="0"/>
              </a:spcAft>
              <a:defRPr/>
            </a:pPr>
            <a:endParaRPr lang="ru-RU" sz="2000" b="1" dirty="0">
              <a:solidFill>
                <a:srgbClr val="C00000"/>
              </a:solidFill>
              <a:latin typeface="+mn-lt"/>
              <a:cs typeface="+mn-cs"/>
            </a:endParaRPr>
          </a:p>
          <a:p>
            <a:pPr algn="ctr" eaLnBrk="1" fontAlgn="auto" hangingPunct="1">
              <a:spcBef>
                <a:spcPts val="0"/>
              </a:spcBef>
              <a:spcAft>
                <a:spcPts val="0"/>
              </a:spcAft>
              <a:defRPr/>
            </a:pPr>
            <a:endParaRPr lang="ru-RU" sz="2000" b="1" dirty="0">
              <a:solidFill>
                <a:srgbClr val="C00000"/>
              </a:solidFill>
              <a:latin typeface="+mn-lt"/>
              <a:cs typeface="+mn-cs"/>
            </a:endParaRPr>
          </a:p>
          <a:p>
            <a:pPr algn="ctr" eaLnBrk="1" fontAlgn="auto" hangingPunct="1">
              <a:spcBef>
                <a:spcPts val="0"/>
              </a:spcBef>
              <a:spcAft>
                <a:spcPts val="0"/>
              </a:spcAft>
              <a:defRPr/>
            </a:pPr>
            <a:endParaRPr lang="ru-RU" sz="2000" b="1" dirty="0">
              <a:solidFill>
                <a:srgbClr val="C00000"/>
              </a:solidFill>
              <a:latin typeface="+mn-lt"/>
              <a:cs typeface="+mn-cs"/>
            </a:endParaRPr>
          </a:p>
          <a:p>
            <a:pPr algn="ctr" eaLnBrk="1" fontAlgn="auto" hangingPunct="1">
              <a:spcBef>
                <a:spcPts val="0"/>
              </a:spcBef>
              <a:spcAft>
                <a:spcPts val="0"/>
              </a:spcAft>
              <a:defRPr/>
            </a:pPr>
            <a:endParaRPr lang="ru-RU" sz="2000" b="1" dirty="0">
              <a:solidFill>
                <a:srgbClr val="C00000"/>
              </a:solidFill>
              <a:latin typeface="+mn-lt"/>
              <a:cs typeface="+mn-cs"/>
            </a:endParaRPr>
          </a:p>
          <a:p>
            <a:pPr algn="ctr" eaLnBrk="1" fontAlgn="auto" hangingPunct="1">
              <a:spcBef>
                <a:spcPts val="0"/>
              </a:spcBef>
              <a:spcAft>
                <a:spcPts val="0"/>
              </a:spcAft>
              <a:defRPr/>
            </a:pPr>
            <a:endParaRPr lang="ru-RU" sz="2000" b="1" dirty="0">
              <a:solidFill>
                <a:srgbClr val="C00000"/>
              </a:solidFill>
              <a:latin typeface="+mn-lt"/>
              <a:cs typeface="+mn-cs"/>
            </a:endParaRPr>
          </a:p>
          <a:p>
            <a:pPr algn="ctr" eaLnBrk="1" fontAlgn="auto" hangingPunct="1">
              <a:spcBef>
                <a:spcPts val="0"/>
              </a:spcBef>
              <a:spcAft>
                <a:spcPts val="0"/>
              </a:spcAft>
              <a:defRPr/>
            </a:pPr>
            <a:endParaRPr lang="ru-RU" sz="2000" b="1" dirty="0">
              <a:solidFill>
                <a:srgbClr val="C00000"/>
              </a:solidFill>
              <a:latin typeface="+mn-lt"/>
              <a:cs typeface="+mn-cs"/>
            </a:endParaRPr>
          </a:p>
          <a:p>
            <a:pPr algn="ctr" eaLnBrk="1" fontAlgn="auto" hangingPunct="1">
              <a:spcBef>
                <a:spcPts val="0"/>
              </a:spcBef>
              <a:spcAft>
                <a:spcPts val="0"/>
              </a:spcAft>
              <a:defRPr/>
            </a:pPr>
            <a:endParaRPr lang="ru-RU" sz="2000" b="1" dirty="0">
              <a:solidFill>
                <a:srgbClr val="C00000"/>
              </a:solidFill>
              <a:latin typeface="+mn-lt"/>
              <a:cs typeface="+mn-cs"/>
            </a:endParaRPr>
          </a:p>
        </p:txBody>
      </p:sp>
      <p:pic>
        <p:nvPicPr>
          <p:cNvPr id="6" name="Picture 3" descr="Emblema-Profsouza"/>
          <p:cNvPicPr>
            <a:picLocks noChangeAspect="1" noChangeArrowheads="1"/>
          </p:cNvPicPr>
          <p:nvPr/>
        </p:nvPicPr>
        <p:blipFill>
          <a:blip r:embed="rId2"/>
          <a:srcRect/>
          <a:stretch>
            <a:fillRect/>
          </a:stretch>
        </p:blipFill>
        <p:spPr bwMode="auto">
          <a:xfrm>
            <a:off x="0" y="0"/>
            <a:ext cx="1335088" cy="78105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a:extLst/>
          </a:blip>
          <a:srcRect/>
          <a:stretch>
            <a:fillRect/>
          </a:stretch>
        </p:blipFill>
        <p:spPr bwMode="auto">
          <a:xfrm>
            <a:off x="7167570" y="3357562"/>
            <a:ext cx="4328079" cy="3246059"/>
          </a:xfrm>
          <a:prstGeom prst="rect">
            <a:avLst/>
          </a:prstGeom>
          <a:noFill/>
          <a:ln>
            <a:noFill/>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6778" y="1142984"/>
            <a:ext cx="10429948" cy="4429156"/>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rmAutofit/>
          </a:bodyPr>
          <a:lstStyle/>
          <a:p>
            <a:pPr marL="36576" indent="0" algn="just" eaLnBrk="1" fontAlgn="auto" hangingPunct="1">
              <a:spcAft>
                <a:spcPts val="0"/>
              </a:spcAft>
              <a:buFont typeface="Wingdings 2" panose="05020102010507070707" pitchFamily="18" charset="2"/>
              <a:buNone/>
              <a:defRPr/>
            </a:pPr>
            <a:r>
              <a:rPr lang="ru-RU" sz="3600" b="1" dirty="0">
                <a:solidFill>
                  <a:srgbClr val="002060"/>
                </a:solidFill>
              </a:rPr>
              <a:t>Молодым специалистам – врачам установлена  единовременная выплата на хозяйственное обустройство в размере </a:t>
            </a:r>
            <a:r>
              <a:rPr lang="ru-RU" sz="3600" b="1" dirty="0">
                <a:solidFill>
                  <a:srgbClr val="C00000"/>
                </a:solidFill>
              </a:rPr>
              <a:t>2153,4 </a:t>
            </a:r>
            <a:r>
              <a:rPr lang="ru-RU" sz="3600" b="1" dirty="0">
                <a:solidFill>
                  <a:srgbClr val="002060"/>
                </a:solidFill>
              </a:rPr>
              <a:t>рубля</a:t>
            </a:r>
            <a:r>
              <a:rPr lang="ru-RU" sz="3600" b="1" dirty="0">
                <a:solidFill>
                  <a:srgbClr val="C00000"/>
                </a:solidFill>
              </a:rPr>
              <a:t> </a:t>
            </a:r>
            <a:r>
              <a:rPr lang="ru-RU" sz="3600" b="1" dirty="0">
                <a:solidFill>
                  <a:srgbClr val="002060"/>
                </a:solidFill>
              </a:rPr>
              <a:t>и</a:t>
            </a:r>
            <a:r>
              <a:rPr lang="ru-RU" sz="3600" b="1" dirty="0">
                <a:solidFill>
                  <a:srgbClr val="C00000"/>
                </a:solidFill>
              </a:rPr>
              <a:t> </a:t>
            </a:r>
            <a:r>
              <a:rPr lang="ru-RU" sz="3600" b="1" dirty="0">
                <a:solidFill>
                  <a:srgbClr val="002060"/>
                </a:solidFill>
              </a:rPr>
              <a:t>в течение первых трёх лет непрерывной работы ежемесячно выплачивается по </a:t>
            </a:r>
            <a:r>
              <a:rPr lang="ru-RU" sz="3600" b="1" dirty="0">
                <a:solidFill>
                  <a:srgbClr val="C00000"/>
                </a:solidFill>
              </a:rPr>
              <a:t>1794,5 </a:t>
            </a:r>
            <a:r>
              <a:rPr lang="ru-RU" sz="3600" b="1" dirty="0">
                <a:solidFill>
                  <a:srgbClr val="002060"/>
                </a:solidFill>
              </a:rPr>
              <a:t>рубля.</a:t>
            </a:r>
          </a:p>
        </p:txBody>
      </p:sp>
      <p:sp>
        <p:nvSpPr>
          <p:cNvPr id="33797"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E86DAC-6B71-45A5-B187-A80B17C7DE78}" type="slidenum">
              <a:rPr lang="ru-RU" altLang="ru-RU">
                <a:solidFill>
                  <a:srgbClr val="9B9A98"/>
                </a:solidFill>
              </a:rPr>
              <a:pPr/>
              <a:t>29</a:t>
            </a:fld>
            <a:endParaRPr lang="ru-RU" altLang="ru-RU">
              <a:solidFill>
                <a:srgbClr val="9B9A98"/>
              </a:solidFill>
            </a:endParaRPr>
          </a:p>
        </p:txBody>
      </p:sp>
      <p:pic>
        <p:nvPicPr>
          <p:cNvPr id="5" name="Picture 3" descr="Emblema-Profsouza"/>
          <p:cNvPicPr>
            <a:picLocks noChangeAspect="1" noChangeArrowheads="1"/>
          </p:cNvPicPr>
          <p:nvPr/>
        </p:nvPicPr>
        <p:blipFill>
          <a:blip r:embed="rId2"/>
          <a:srcRect/>
          <a:stretch>
            <a:fillRect/>
          </a:stretch>
        </p:blipFill>
        <p:spPr bwMode="auto">
          <a:xfrm>
            <a:off x="0" y="142875"/>
            <a:ext cx="1335088"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904" y="5229200"/>
            <a:ext cx="8698160" cy="1143000"/>
          </a:xfrm>
          <a:solidFill>
            <a:schemeClr val="accent3">
              <a:lumMod val="60000"/>
              <a:lumOff val="40000"/>
            </a:schemeClr>
          </a:solidFill>
          <a:ln>
            <a:miter lim="800000"/>
            <a:headEnd/>
            <a:tailEnd/>
          </a:ln>
          <a:effectLst>
            <a:glow rad="228600">
              <a:schemeClr val="accent1">
                <a:satMod val="175000"/>
                <a:alpha val="40000"/>
              </a:schemeClr>
            </a:glow>
          </a:effectLst>
          <a:scene3d>
            <a:camera prst="orthographicFront"/>
            <a:lightRig rig="threePt" dir="t"/>
          </a:scene3d>
          <a:sp3d>
            <a:bevelT/>
          </a:sp3d>
          <a:extLst/>
        </p:spPr>
        <p:txBody>
          <a:bodyPr>
            <a:normAutofit fontScale="90000"/>
          </a:bodyPr>
          <a:lstStyle/>
          <a:p>
            <a:pPr algn="ctr" eaLnBrk="1" fontAlgn="auto" hangingPunct="1">
              <a:spcAft>
                <a:spcPts val="0"/>
              </a:spcAft>
              <a:defRPr/>
            </a:pPr>
            <a:r>
              <a:rPr lang="ru-RU" sz="2400" b="1" spc="90" dirty="0">
                <a:solidFill>
                  <a:srgbClr val="002060"/>
                </a:solidFill>
              </a:rPr>
              <a:t>Послание  Президента России </a:t>
            </a:r>
            <a:r>
              <a:rPr lang="ru-RU" sz="2400" b="1" spc="90" dirty="0" smtClean="0">
                <a:solidFill>
                  <a:srgbClr val="002060"/>
                </a:solidFill>
              </a:rPr>
              <a:t>В.В.Путина </a:t>
            </a:r>
            <a:r>
              <a:rPr lang="ru-RU" sz="2400" b="1" spc="90" dirty="0">
                <a:solidFill>
                  <a:srgbClr val="002060"/>
                </a:solidFill>
              </a:rPr>
              <a:t/>
            </a:r>
            <a:br>
              <a:rPr lang="ru-RU" sz="2400" b="1" spc="90" dirty="0">
                <a:solidFill>
                  <a:srgbClr val="002060"/>
                </a:solidFill>
              </a:rPr>
            </a:br>
            <a:r>
              <a:rPr lang="ru-RU" sz="2400" b="1" spc="90" dirty="0">
                <a:solidFill>
                  <a:srgbClr val="002060"/>
                </a:solidFill>
              </a:rPr>
              <a:t>Федеральному собранию РФ </a:t>
            </a:r>
            <a:br>
              <a:rPr lang="ru-RU" sz="2400" b="1" spc="90" dirty="0">
                <a:solidFill>
                  <a:srgbClr val="002060"/>
                </a:solidFill>
              </a:rPr>
            </a:br>
            <a:r>
              <a:rPr lang="ru-RU" sz="2400" b="1" spc="90" dirty="0">
                <a:solidFill>
                  <a:srgbClr val="002060"/>
                </a:solidFill>
              </a:rPr>
              <a:t>1 марта 2018 г.</a:t>
            </a:r>
          </a:p>
        </p:txBody>
      </p:sp>
      <p:sp>
        <p:nvSpPr>
          <p:cNvPr id="9221"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543F19-935E-4F4C-91B8-FD9EAC94684C}" type="slidenum">
              <a:rPr lang="ru-RU" altLang="ru-RU">
                <a:solidFill>
                  <a:srgbClr val="9B9A98"/>
                </a:solidFill>
              </a:rPr>
              <a:pPr/>
              <a:t>3</a:t>
            </a:fld>
            <a:endParaRPr lang="ru-RU" altLang="ru-RU">
              <a:solidFill>
                <a:srgbClr val="9B9A98"/>
              </a:solidFill>
            </a:endParaRPr>
          </a:p>
        </p:txBody>
      </p:sp>
      <p:pic>
        <p:nvPicPr>
          <p:cNvPr id="7170" name="Picture 2"/>
          <p:cNvPicPr>
            <a:picLocks noChangeAspect="1" noChangeArrowheads="1"/>
          </p:cNvPicPr>
          <p:nvPr/>
        </p:nvPicPr>
        <p:blipFill>
          <a:blip r:embed="rId2">
            <a:extLst/>
          </a:blip>
          <a:srcRect/>
          <a:stretch>
            <a:fillRect/>
          </a:stretch>
        </p:blipFill>
        <p:spPr bwMode="auto">
          <a:xfrm>
            <a:off x="1631504" y="404664"/>
            <a:ext cx="8850560" cy="4425280"/>
          </a:xfrm>
          <a:prstGeom prst="rect">
            <a:avLst/>
          </a:prstGeom>
          <a:noFill/>
          <a:ln>
            <a:noFill/>
          </a:ln>
          <a:effectLst>
            <a:glow rad="228600">
              <a:schemeClr val="accent5">
                <a:satMod val="175000"/>
                <a:alpha val="40000"/>
              </a:schemeClr>
            </a:glow>
            <a:outerShdw dist="35921" dir="2700000" algn="ctr" rotWithShape="0">
              <a:schemeClr val="bg2"/>
            </a:outerShdw>
          </a:effectLst>
          <a:extLst/>
        </p:spPr>
      </p:pic>
      <p:pic>
        <p:nvPicPr>
          <p:cNvPr id="5" name="Picture 3" descr="Emblema-Profsouza"/>
          <p:cNvPicPr>
            <a:picLocks noChangeAspect="1" noChangeArrowheads="1"/>
          </p:cNvPicPr>
          <p:nvPr/>
        </p:nvPicPr>
        <p:blipFill>
          <a:blip r:embed="rId3"/>
          <a:srcRect/>
          <a:stretch>
            <a:fillRect/>
          </a:stretch>
        </p:blipFill>
        <p:spPr bwMode="auto">
          <a:xfrm>
            <a:off x="166688" y="142875"/>
            <a:ext cx="1249362" cy="928688"/>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2">
            <a:extLst/>
          </a:blip>
          <a:srcRect/>
          <a:stretch>
            <a:fillRect/>
          </a:stretch>
        </p:blipFill>
        <p:spPr bwMode="auto">
          <a:xfrm>
            <a:off x="1783904" y="557064"/>
            <a:ext cx="8850560" cy="4425280"/>
          </a:xfrm>
          <a:prstGeom prst="rect">
            <a:avLst/>
          </a:prstGeom>
          <a:noFill/>
          <a:ln>
            <a:noFill/>
          </a:ln>
          <a:effectLst>
            <a:glow rad="228600">
              <a:schemeClr val="accent5">
                <a:satMod val="175000"/>
                <a:alpha val="40000"/>
              </a:schemeClr>
            </a:glow>
            <a:outerShdw dist="35921" dir="2700000" algn="ctr" rotWithShape="0">
              <a:schemeClr val="bg2"/>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E0027B-31BB-494C-83EF-589B1494F997}" type="slidenum">
              <a:rPr lang="ru-RU" altLang="ru-RU">
                <a:solidFill>
                  <a:srgbClr val="9B9A98"/>
                </a:solidFill>
              </a:rPr>
              <a:pPr/>
              <a:t>30</a:t>
            </a:fld>
            <a:endParaRPr lang="ru-RU" altLang="ru-RU">
              <a:solidFill>
                <a:srgbClr val="9B9A98"/>
              </a:solidFill>
            </a:endParaRPr>
          </a:p>
        </p:txBody>
      </p:sp>
      <p:sp>
        <p:nvSpPr>
          <p:cNvPr id="7" name="Прямоугольник 6"/>
          <p:cNvSpPr/>
          <p:nvPr/>
        </p:nvSpPr>
        <p:spPr>
          <a:xfrm>
            <a:off x="1595406" y="928670"/>
            <a:ext cx="10026566" cy="5509200"/>
          </a:xfrm>
          <a:prstGeom prst="rect">
            <a:avLst/>
          </a:prstGeom>
          <a:solidFill>
            <a:schemeClr val="accent3">
              <a:lumMod val="60000"/>
              <a:lumOff val="40000"/>
            </a:schemeClr>
          </a:solidFill>
          <a:effectLst>
            <a:glow rad="228600">
              <a:schemeClr val="accent1">
                <a:satMod val="175000"/>
                <a:alpha val="40000"/>
              </a:schemeClr>
            </a:glow>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ru-RU" sz="3200" b="1" dirty="0">
                <a:solidFill>
                  <a:srgbClr val="002060"/>
                </a:solidFill>
                <a:latin typeface="+mn-lt"/>
                <a:cs typeface="+mn-cs"/>
              </a:rPr>
              <a:t>С января 2014 года действует постановление Кабинета Министров РТ от 25.02.2014 №120, согласно которому предоставляются гранты </a:t>
            </a:r>
            <a:r>
              <a:rPr lang="ru-RU" sz="3200" b="1" dirty="0">
                <a:solidFill>
                  <a:srgbClr val="C00000"/>
                </a:solidFill>
                <a:latin typeface="+mn-lt"/>
                <a:cs typeface="+mn-cs"/>
              </a:rPr>
              <a:t>по 500 тысяч рублей</a:t>
            </a:r>
            <a:r>
              <a:rPr lang="ru-RU" sz="3200" b="1" dirty="0">
                <a:solidFill>
                  <a:srgbClr val="002060"/>
                </a:solidFill>
                <a:latin typeface="+mn-lt"/>
                <a:cs typeface="+mn-cs"/>
              </a:rPr>
              <a:t> на строительство жилья. В 2017 году действие постановления было продлено, и трудоустроено </a:t>
            </a:r>
            <a:r>
              <a:rPr lang="ru-RU" sz="3200" b="1" dirty="0">
                <a:solidFill>
                  <a:srgbClr val="0070C0"/>
                </a:solidFill>
                <a:latin typeface="+mn-lt"/>
                <a:cs typeface="+mn-cs"/>
              </a:rPr>
              <a:t>127 врачей </a:t>
            </a:r>
            <a:r>
              <a:rPr lang="ru-RU" sz="3200" b="1" dirty="0">
                <a:solidFill>
                  <a:srgbClr val="002060"/>
                </a:solidFill>
                <a:latin typeface="+mn-lt"/>
                <a:cs typeface="+mn-cs"/>
              </a:rPr>
              <a:t>различных специальностей. По программе «Земский доктор» в 2017 году возрастной потолок поднят до 50 лет, в программу с 2016 года  были  включены и рабочие поселки.  Трудоустроено в 2017 году  </a:t>
            </a:r>
            <a:r>
              <a:rPr lang="ru-RU" sz="3200" b="1" dirty="0">
                <a:solidFill>
                  <a:srgbClr val="0070C0"/>
                </a:solidFill>
                <a:latin typeface="+mn-lt"/>
                <a:cs typeface="+mn-cs"/>
              </a:rPr>
              <a:t>80 специалистов. </a:t>
            </a:r>
          </a:p>
        </p:txBody>
      </p:sp>
      <p:pic>
        <p:nvPicPr>
          <p:cNvPr id="8" name="Picture 3" descr="Emblema-Profsouza"/>
          <p:cNvPicPr>
            <a:picLocks noChangeAspect="1" noChangeArrowheads="1"/>
          </p:cNvPicPr>
          <p:nvPr/>
        </p:nvPicPr>
        <p:blipFill>
          <a:blip r:embed="rId2"/>
          <a:srcRect/>
          <a:stretch>
            <a:fillRect/>
          </a:stretch>
        </p:blipFill>
        <p:spPr bwMode="auto">
          <a:xfrm>
            <a:off x="166688" y="285750"/>
            <a:ext cx="1335087"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1884" y="357166"/>
            <a:ext cx="4643470" cy="5786478"/>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Autofit/>
          </a:bodyPr>
          <a:lstStyle/>
          <a:p>
            <a:pPr algn="ctr" eaLnBrk="1" fontAlgn="auto" hangingPunct="1">
              <a:lnSpc>
                <a:spcPct val="150000"/>
              </a:lnSpc>
              <a:spcAft>
                <a:spcPts val="0"/>
              </a:spcAft>
              <a:defRPr/>
            </a:pPr>
            <a:r>
              <a:rPr lang="ru-RU" sz="1800" b="1" dirty="0">
                <a:solidFill>
                  <a:srgbClr val="002060"/>
                </a:solidFill>
              </a:rPr>
              <a:t>В </a:t>
            </a:r>
            <a:r>
              <a:rPr lang="ru-RU" sz="1800" b="1" dirty="0">
                <a:solidFill>
                  <a:srgbClr val="002060"/>
                </a:solidFill>
                <a:latin typeface="+mn-lt"/>
              </a:rPr>
              <a:t>2017 году профсоюзные стипендии получали </a:t>
            </a:r>
            <a:r>
              <a:rPr lang="ru-RU" sz="1800" b="1" dirty="0">
                <a:solidFill>
                  <a:srgbClr val="C00000"/>
                </a:solidFill>
                <a:latin typeface="+mn-lt"/>
              </a:rPr>
              <a:t>16 человек</a:t>
            </a:r>
            <a:r>
              <a:rPr lang="ru-RU" sz="1800" b="1" dirty="0">
                <a:solidFill>
                  <a:srgbClr val="002060"/>
                </a:solidFill>
                <a:latin typeface="+mn-lt"/>
              </a:rPr>
              <a:t>, из них: </a:t>
            </a:r>
            <a:r>
              <a:rPr lang="ru-RU" sz="1800" b="1" dirty="0" smtClean="0">
                <a:solidFill>
                  <a:srgbClr val="002060"/>
                </a:solidFill>
                <a:latin typeface="+mn-lt"/>
              </a:rPr>
              <a:t/>
            </a:r>
            <a:br>
              <a:rPr lang="ru-RU" sz="1800" b="1" dirty="0" smtClean="0">
                <a:solidFill>
                  <a:srgbClr val="002060"/>
                </a:solidFill>
                <a:latin typeface="+mn-lt"/>
              </a:rPr>
            </a:br>
            <a:r>
              <a:rPr lang="ru-RU" sz="1800" b="1" dirty="0" smtClean="0">
                <a:solidFill>
                  <a:srgbClr val="C00000"/>
                </a:solidFill>
                <a:latin typeface="+mn-lt"/>
              </a:rPr>
              <a:t>11 </a:t>
            </a:r>
            <a:r>
              <a:rPr lang="ru-RU" sz="1800" b="1" dirty="0">
                <a:solidFill>
                  <a:srgbClr val="C00000"/>
                </a:solidFill>
                <a:latin typeface="+mn-lt"/>
              </a:rPr>
              <a:t>студентов </a:t>
            </a:r>
            <a:r>
              <a:rPr lang="ru-RU" sz="1800" b="1" dirty="0">
                <a:solidFill>
                  <a:srgbClr val="002060"/>
                </a:solidFill>
                <a:latin typeface="+mn-lt"/>
              </a:rPr>
              <a:t>средних образовательных учреждений,  </a:t>
            </a:r>
            <a:r>
              <a:rPr lang="ru-RU" sz="1800" b="1" dirty="0" smtClean="0">
                <a:solidFill>
                  <a:srgbClr val="002060"/>
                </a:solidFill>
                <a:latin typeface="+mn-lt"/>
              </a:rPr>
              <a:t/>
            </a:r>
            <a:br>
              <a:rPr lang="ru-RU" sz="1800" b="1" dirty="0" smtClean="0">
                <a:solidFill>
                  <a:srgbClr val="002060"/>
                </a:solidFill>
                <a:latin typeface="+mn-lt"/>
              </a:rPr>
            </a:br>
            <a:r>
              <a:rPr lang="ru-RU" sz="1800" b="1" dirty="0" smtClean="0">
                <a:solidFill>
                  <a:srgbClr val="002060"/>
                </a:solidFill>
                <a:latin typeface="+mn-lt"/>
              </a:rPr>
              <a:t> </a:t>
            </a:r>
            <a:r>
              <a:rPr lang="ru-RU" sz="1800" b="1" dirty="0" smtClean="0">
                <a:solidFill>
                  <a:srgbClr val="C00000"/>
                </a:solidFill>
                <a:latin typeface="+mn-lt"/>
              </a:rPr>
              <a:t>5 </a:t>
            </a:r>
            <a:r>
              <a:rPr lang="ru-RU" sz="1800" b="1" dirty="0">
                <a:solidFill>
                  <a:srgbClr val="C00000"/>
                </a:solidFill>
                <a:latin typeface="+mn-lt"/>
              </a:rPr>
              <a:t>студентов КГМУ</a:t>
            </a:r>
            <a:r>
              <a:rPr lang="ru-RU" sz="1800" b="1" dirty="0">
                <a:solidFill>
                  <a:srgbClr val="002060"/>
                </a:solidFill>
                <a:latin typeface="+mn-lt"/>
              </a:rPr>
              <a:t>. </a:t>
            </a:r>
            <a:r>
              <a:rPr lang="ru-RU" sz="1800" b="1" dirty="0" smtClean="0">
                <a:solidFill>
                  <a:srgbClr val="002060"/>
                </a:solidFill>
                <a:latin typeface="+mn-lt"/>
              </a:rPr>
              <a:t/>
            </a:r>
            <a:br>
              <a:rPr lang="ru-RU" sz="1800" b="1" dirty="0" smtClean="0">
                <a:solidFill>
                  <a:srgbClr val="002060"/>
                </a:solidFill>
                <a:latin typeface="+mn-lt"/>
              </a:rPr>
            </a:br>
            <a:r>
              <a:rPr lang="ru-RU" sz="1800" b="1" dirty="0" smtClean="0">
                <a:solidFill>
                  <a:srgbClr val="002060"/>
                </a:solidFill>
                <a:latin typeface="+mn-lt"/>
              </a:rPr>
              <a:t>Один </a:t>
            </a:r>
            <a:r>
              <a:rPr lang="ru-RU" sz="1800" b="1" dirty="0">
                <a:solidFill>
                  <a:srgbClr val="002060"/>
                </a:solidFill>
                <a:latin typeface="+mn-lt"/>
              </a:rPr>
              <a:t>студент КГМУ получает стипендию ЦК Профсоюза работников  здравоохранения РФ.</a:t>
            </a:r>
            <a:br>
              <a:rPr lang="ru-RU" sz="1800" b="1" dirty="0">
                <a:solidFill>
                  <a:srgbClr val="002060"/>
                </a:solidFill>
                <a:latin typeface="+mn-lt"/>
              </a:rPr>
            </a:br>
            <a:endParaRPr lang="ru-RU" sz="1800" b="1" dirty="0">
              <a:solidFill>
                <a:srgbClr val="002060"/>
              </a:solidFill>
              <a:latin typeface="+mn-lt"/>
            </a:endParaRPr>
          </a:p>
        </p:txBody>
      </p:sp>
      <p:sp>
        <p:nvSpPr>
          <p:cNvPr id="3584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838314-6F0A-4609-B72F-C9247F20C0EB}" type="slidenum">
              <a:rPr lang="ru-RU" altLang="ru-RU">
                <a:solidFill>
                  <a:srgbClr val="9B9A98"/>
                </a:solidFill>
              </a:rPr>
              <a:pPr/>
              <a:t>31</a:t>
            </a:fld>
            <a:endParaRPr lang="ru-RU" altLang="ru-RU">
              <a:solidFill>
                <a:srgbClr val="9B9A98"/>
              </a:solidFill>
            </a:endParaRPr>
          </a:p>
        </p:txBody>
      </p:sp>
      <p:pic>
        <p:nvPicPr>
          <p:cNvPr id="10242" name="Picture 2" descr="http://toprz.ru/images/phocagallery/student17/IMG_3553.JPG"/>
          <p:cNvPicPr>
            <a:picLocks noChangeAspect="1" noChangeArrowheads="1"/>
          </p:cNvPicPr>
          <p:nvPr/>
        </p:nvPicPr>
        <p:blipFill>
          <a:blip r:embed="rId2" cstate="print">
            <a:extLst/>
          </a:blip>
          <a:srcRect/>
          <a:stretch>
            <a:fillRect/>
          </a:stretch>
        </p:blipFill>
        <p:spPr bwMode="auto">
          <a:xfrm>
            <a:off x="166646" y="928670"/>
            <a:ext cx="7143800" cy="4954281"/>
          </a:xfrm>
          <a:prstGeom prst="rect">
            <a:avLst/>
          </a:prstGeom>
          <a:noFill/>
          <a:effectLst>
            <a:glow rad="228600">
              <a:schemeClr val="accent1">
                <a:satMod val="175000"/>
                <a:alpha val="40000"/>
              </a:schemeClr>
            </a:glow>
          </a:effectLst>
          <a:scene3d>
            <a:camera prst="orthographicFront"/>
            <a:lightRig rig="threePt" dir="t"/>
          </a:scene3d>
          <a:sp3d>
            <a:bevelT/>
          </a:sp3d>
          <a:extLst/>
        </p:spPr>
      </p:pic>
      <p:pic>
        <p:nvPicPr>
          <p:cNvPr id="6" name="Picture 3" descr="Emblema-Profsouza"/>
          <p:cNvPicPr>
            <a:picLocks noChangeAspect="1" noChangeArrowheads="1"/>
          </p:cNvPicPr>
          <p:nvPr/>
        </p:nvPicPr>
        <p:blipFill>
          <a:blip r:embed="rId3"/>
          <a:srcRect/>
          <a:stretch>
            <a:fillRect/>
          </a:stretch>
        </p:blipFill>
        <p:spPr bwMode="auto">
          <a:xfrm>
            <a:off x="0" y="0"/>
            <a:ext cx="1335088"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9654" y="0"/>
            <a:ext cx="10644262" cy="1417638"/>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Autofit/>
          </a:bodyPr>
          <a:lstStyle/>
          <a:p>
            <a:pPr algn="ctr" eaLnBrk="1" fontAlgn="auto" hangingPunct="1">
              <a:spcAft>
                <a:spcPts val="0"/>
              </a:spcAft>
              <a:defRPr/>
            </a:pPr>
            <a:r>
              <a:rPr lang="ru-RU" sz="2400" b="1" dirty="0">
                <a:solidFill>
                  <a:srgbClr val="C00000"/>
                </a:solidFill>
                <a:latin typeface="+mn-lt"/>
              </a:rPr>
              <a:t/>
            </a:r>
            <a:br>
              <a:rPr lang="ru-RU" sz="2400" b="1" dirty="0">
                <a:solidFill>
                  <a:srgbClr val="C00000"/>
                </a:solidFill>
                <a:latin typeface="+mn-lt"/>
              </a:rPr>
            </a:br>
            <a:r>
              <a:rPr lang="ru-RU" sz="2400" b="1" dirty="0">
                <a:solidFill>
                  <a:srgbClr val="002060"/>
                </a:solidFill>
                <a:latin typeface="+mn-lt"/>
              </a:rPr>
              <a:t>В конкурсе ФП РТ  «Мой наставник» участник от </a:t>
            </a:r>
            <a:br>
              <a:rPr lang="ru-RU" sz="2400" b="1" dirty="0">
                <a:solidFill>
                  <a:srgbClr val="002060"/>
                </a:solidFill>
                <a:latin typeface="+mn-lt"/>
              </a:rPr>
            </a:br>
            <a:r>
              <a:rPr lang="ru-RU" sz="2400" b="1" dirty="0">
                <a:solidFill>
                  <a:srgbClr val="002060"/>
                </a:solidFill>
                <a:latin typeface="+mn-lt"/>
              </a:rPr>
              <a:t>ТРОПРЗ РФ процедурная медсестра ГАУЗ «РКОД» </a:t>
            </a:r>
            <a:br>
              <a:rPr lang="ru-RU" sz="2400" b="1" dirty="0">
                <a:solidFill>
                  <a:srgbClr val="002060"/>
                </a:solidFill>
                <a:latin typeface="+mn-lt"/>
              </a:rPr>
            </a:br>
            <a:r>
              <a:rPr lang="ru-RU" sz="2400" b="1" dirty="0">
                <a:solidFill>
                  <a:srgbClr val="C00000"/>
                </a:solidFill>
                <a:latin typeface="+mn-lt"/>
              </a:rPr>
              <a:t>Татьяна </a:t>
            </a:r>
            <a:r>
              <a:rPr lang="ru-RU" sz="2400" b="1" dirty="0" err="1">
                <a:solidFill>
                  <a:srgbClr val="C00000"/>
                </a:solidFill>
                <a:latin typeface="+mn-lt"/>
              </a:rPr>
              <a:t>Фокеева</a:t>
            </a:r>
            <a:r>
              <a:rPr lang="ru-RU" sz="2400" b="1" dirty="0">
                <a:solidFill>
                  <a:srgbClr val="C00000"/>
                </a:solidFill>
                <a:latin typeface="+mn-lt"/>
              </a:rPr>
              <a:t> заняла 3-е место. </a:t>
            </a:r>
            <a:br>
              <a:rPr lang="ru-RU" sz="2400" b="1" dirty="0">
                <a:solidFill>
                  <a:srgbClr val="C00000"/>
                </a:solidFill>
                <a:latin typeface="+mn-lt"/>
              </a:rPr>
            </a:br>
            <a:endParaRPr lang="ru-RU" sz="2400" dirty="0">
              <a:latin typeface="+mn-lt"/>
            </a:endParaRPr>
          </a:p>
        </p:txBody>
      </p:sp>
      <p:sp>
        <p:nvSpPr>
          <p:cNvPr id="36869"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F7BD71-233C-4CBF-A6EA-D7706F4535A9}" type="slidenum">
              <a:rPr lang="ru-RU" altLang="ru-RU">
                <a:solidFill>
                  <a:srgbClr val="9B9A98"/>
                </a:solidFill>
              </a:rPr>
              <a:pPr/>
              <a:t>32</a:t>
            </a:fld>
            <a:endParaRPr lang="ru-RU" altLang="ru-RU">
              <a:solidFill>
                <a:srgbClr val="9B9A98"/>
              </a:solidFill>
            </a:endParaRPr>
          </a:p>
        </p:txBody>
      </p:sp>
      <p:pic>
        <p:nvPicPr>
          <p:cNvPr id="6" name="Picture 3" descr="Emblema-Profsouza"/>
          <p:cNvPicPr>
            <a:picLocks noChangeAspect="1" noChangeArrowheads="1"/>
          </p:cNvPicPr>
          <p:nvPr/>
        </p:nvPicPr>
        <p:blipFill>
          <a:blip r:embed="rId2"/>
          <a:srcRect/>
          <a:stretch>
            <a:fillRect/>
          </a:stretch>
        </p:blipFill>
        <p:spPr bwMode="auto">
          <a:xfrm>
            <a:off x="95250" y="0"/>
            <a:ext cx="987425" cy="576263"/>
          </a:xfrm>
          <a:prstGeom prst="rect">
            <a:avLst/>
          </a:prstGeom>
          <a:ln>
            <a:noFill/>
          </a:ln>
          <a:effectLst>
            <a:outerShdw blurRad="292100" dist="139700" dir="2700000" algn="tl" rotWithShape="0">
              <a:srgbClr val="333333">
                <a:alpha val="65000"/>
              </a:srgbClr>
            </a:outerShdw>
          </a:effectLst>
        </p:spPr>
      </p:pic>
      <p:pic>
        <p:nvPicPr>
          <p:cNvPr id="8194" name="Picture 2" descr="\\Center\входящие\Ионова\Фото к слайдам Пленума 22.03.18\2018-03-12_15-09-17.png"/>
          <p:cNvPicPr>
            <a:picLocks noChangeAspect="1" noChangeArrowheads="1"/>
          </p:cNvPicPr>
          <p:nvPr/>
        </p:nvPicPr>
        <p:blipFill>
          <a:blip r:embed="rId3">
            <a:extLst/>
          </a:blip>
          <a:srcRect/>
          <a:stretch>
            <a:fillRect/>
          </a:stretch>
        </p:blipFill>
        <p:spPr bwMode="auto">
          <a:xfrm>
            <a:off x="6238876" y="1714488"/>
            <a:ext cx="5208784" cy="2855321"/>
          </a:xfrm>
          <a:prstGeom prst="rect">
            <a:avLst/>
          </a:prstGeom>
          <a:noFill/>
          <a:effectLst>
            <a:glow rad="228600">
              <a:schemeClr val="accent3">
                <a:satMod val="175000"/>
                <a:alpha val="40000"/>
              </a:schemeClr>
            </a:glow>
          </a:effectLst>
          <a:scene3d>
            <a:camera prst="orthographicFront"/>
            <a:lightRig rig="threePt" dir="t"/>
          </a:scene3d>
          <a:sp3d>
            <a:bevelT/>
          </a:sp3d>
          <a:extLst/>
        </p:spPr>
      </p:pic>
      <p:pic>
        <p:nvPicPr>
          <p:cNvPr id="8195" name="Picture 3" descr="\\Center\входящие\Ионова\Фото к слайдам Пленума 22.03.18\2018-03-12_15-07-44.png"/>
          <p:cNvPicPr>
            <a:picLocks noChangeAspect="1" noChangeArrowheads="1"/>
          </p:cNvPicPr>
          <p:nvPr/>
        </p:nvPicPr>
        <p:blipFill>
          <a:blip r:embed="rId4">
            <a:extLst/>
          </a:blip>
          <a:srcRect/>
          <a:stretch>
            <a:fillRect/>
          </a:stretch>
        </p:blipFill>
        <p:spPr bwMode="auto">
          <a:xfrm>
            <a:off x="309522" y="3857265"/>
            <a:ext cx="5439473" cy="3000735"/>
          </a:xfrm>
          <a:prstGeom prst="rect">
            <a:avLst/>
          </a:prstGeom>
          <a:noFill/>
          <a:effectLst>
            <a:glow rad="228600">
              <a:schemeClr val="accent4">
                <a:satMod val="175000"/>
                <a:alpha val="40000"/>
              </a:schemeClr>
            </a:glow>
          </a:effectLst>
          <a:scene3d>
            <a:camera prst="orthographicFront"/>
            <a:lightRig rig="threePt" dir="t"/>
          </a:scene3d>
          <a:sp3d>
            <a:bevelT/>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2CEC82-6F35-46DD-B897-786B997037DE}" type="slidenum">
              <a:rPr lang="ru-RU" altLang="ru-RU">
                <a:solidFill>
                  <a:srgbClr val="9B9A98"/>
                </a:solidFill>
              </a:rPr>
              <a:pPr/>
              <a:t>33</a:t>
            </a:fld>
            <a:endParaRPr lang="ru-RU" altLang="ru-RU">
              <a:solidFill>
                <a:srgbClr val="9B9A98"/>
              </a:solidFill>
            </a:endParaRPr>
          </a:p>
        </p:txBody>
      </p:sp>
      <p:pic>
        <p:nvPicPr>
          <p:cNvPr id="1026" name="Picture 2" descr="\\Center\входящие\Ионова\Фото к слайдам Пленума 22.03.18\IMG_1114.JPG"/>
          <p:cNvPicPr>
            <a:picLocks noChangeAspect="1" noChangeArrowheads="1"/>
          </p:cNvPicPr>
          <p:nvPr/>
        </p:nvPicPr>
        <p:blipFill>
          <a:blip r:embed="rId2" cstate="print">
            <a:extLst/>
          </a:blip>
          <a:srcRect/>
          <a:stretch>
            <a:fillRect/>
          </a:stretch>
        </p:blipFill>
        <p:spPr bwMode="auto">
          <a:xfrm>
            <a:off x="8239140" y="1142984"/>
            <a:ext cx="3577810" cy="2683358"/>
          </a:xfrm>
          <a:prstGeom prst="rect">
            <a:avLst/>
          </a:prstGeom>
          <a:noFill/>
          <a:scene3d>
            <a:camera prst="orthographicFront"/>
            <a:lightRig rig="threePt" dir="t"/>
          </a:scene3d>
          <a:sp3d>
            <a:bevelT/>
          </a:sp3d>
          <a:extLst/>
        </p:spPr>
      </p:pic>
      <p:pic>
        <p:nvPicPr>
          <p:cNvPr id="1027" name="Picture 3" descr="\\Center\входящие\Ионова\Фото к слайдам Пленума 22.03.18\IMG_4290.JPG"/>
          <p:cNvPicPr>
            <a:picLocks noChangeAspect="1" noChangeArrowheads="1"/>
          </p:cNvPicPr>
          <p:nvPr/>
        </p:nvPicPr>
        <p:blipFill>
          <a:blip r:embed="rId3" cstate="print">
            <a:extLst/>
          </a:blip>
          <a:srcRect/>
          <a:stretch>
            <a:fillRect/>
          </a:stretch>
        </p:blipFill>
        <p:spPr bwMode="auto">
          <a:xfrm>
            <a:off x="4381488" y="1214422"/>
            <a:ext cx="3418779" cy="2668683"/>
          </a:xfrm>
          <a:prstGeom prst="rect">
            <a:avLst/>
          </a:prstGeom>
          <a:noFill/>
          <a:effectLst>
            <a:glow rad="228600">
              <a:schemeClr val="accent1">
                <a:satMod val="175000"/>
                <a:alpha val="40000"/>
              </a:schemeClr>
            </a:glow>
          </a:effectLst>
          <a:scene3d>
            <a:camera prst="orthographicFront"/>
            <a:lightRig rig="threePt" dir="t"/>
          </a:scene3d>
          <a:sp3d>
            <a:bevelT/>
          </a:sp3d>
          <a:extLst/>
        </p:spPr>
      </p:pic>
      <p:pic>
        <p:nvPicPr>
          <p:cNvPr id="1028" name="Picture 4" descr="\\Center\входящие\Ионова\Фото к слайдам Пленума 22.03.18\IMG_4678.JPG"/>
          <p:cNvPicPr>
            <a:picLocks noChangeAspect="1" noChangeArrowheads="1"/>
          </p:cNvPicPr>
          <p:nvPr/>
        </p:nvPicPr>
        <p:blipFill>
          <a:blip r:embed="rId4" cstate="print">
            <a:extLst/>
          </a:blip>
          <a:srcRect/>
          <a:stretch>
            <a:fillRect/>
          </a:stretch>
        </p:blipFill>
        <p:spPr bwMode="auto">
          <a:xfrm>
            <a:off x="380960" y="1214422"/>
            <a:ext cx="3500462" cy="2520281"/>
          </a:xfrm>
          <a:prstGeom prst="rect">
            <a:avLst/>
          </a:prstGeom>
          <a:noFill/>
          <a:effectLst>
            <a:glow rad="228600">
              <a:schemeClr val="accent1">
                <a:satMod val="175000"/>
                <a:alpha val="40000"/>
              </a:schemeClr>
            </a:glow>
          </a:effectLst>
          <a:scene3d>
            <a:camera prst="orthographicFront"/>
            <a:lightRig rig="threePt" dir="t"/>
          </a:scene3d>
          <a:sp3d>
            <a:bevelT/>
          </a:sp3d>
          <a:extLst/>
        </p:spPr>
      </p:pic>
      <p:pic>
        <p:nvPicPr>
          <p:cNvPr id="1029" name="Picture 5" descr="\\Center\входящие\Ионова\Фото к слайдам Пленума 22.03.18\IMG-20171014-WA0005.jpg"/>
          <p:cNvPicPr>
            <a:picLocks noChangeAspect="1" noChangeArrowheads="1"/>
          </p:cNvPicPr>
          <p:nvPr/>
        </p:nvPicPr>
        <p:blipFill>
          <a:blip r:embed="rId5" cstate="print">
            <a:extLst/>
          </a:blip>
          <a:srcRect/>
          <a:stretch>
            <a:fillRect/>
          </a:stretch>
        </p:blipFill>
        <p:spPr bwMode="auto">
          <a:xfrm>
            <a:off x="6953256" y="3857628"/>
            <a:ext cx="4857784" cy="2818153"/>
          </a:xfrm>
          <a:prstGeom prst="rect">
            <a:avLst/>
          </a:prstGeom>
          <a:noFill/>
          <a:effectLst>
            <a:glow rad="228600">
              <a:schemeClr val="accent1">
                <a:satMod val="175000"/>
                <a:alpha val="40000"/>
              </a:schemeClr>
            </a:glow>
          </a:effectLst>
          <a:scene3d>
            <a:camera prst="orthographicFront"/>
            <a:lightRig rig="threePt" dir="t"/>
          </a:scene3d>
          <a:sp3d>
            <a:bevelT/>
          </a:sp3d>
          <a:extLst/>
        </p:spPr>
      </p:pic>
      <p:pic>
        <p:nvPicPr>
          <p:cNvPr id="1030" name="Picture 6" descr="\\Center\входящие\Ионова\Фото к слайдам Пленума 22.03.18\DSC_6323.JPG"/>
          <p:cNvPicPr>
            <a:picLocks noChangeAspect="1" noChangeArrowheads="1"/>
          </p:cNvPicPr>
          <p:nvPr/>
        </p:nvPicPr>
        <p:blipFill>
          <a:blip r:embed="rId6" cstate="print">
            <a:extLst/>
          </a:blip>
          <a:srcRect/>
          <a:stretch>
            <a:fillRect/>
          </a:stretch>
        </p:blipFill>
        <p:spPr bwMode="auto">
          <a:xfrm>
            <a:off x="595274" y="3786190"/>
            <a:ext cx="6051926" cy="2944655"/>
          </a:xfrm>
          <a:prstGeom prst="rect">
            <a:avLst/>
          </a:prstGeom>
          <a:noFill/>
          <a:effectLst>
            <a:glow rad="228600">
              <a:schemeClr val="accent1">
                <a:satMod val="175000"/>
                <a:alpha val="40000"/>
              </a:schemeClr>
            </a:glow>
          </a:effectLst>
          <a:scene3d>
            <a:camera prst="orthographicFront"/>
            <a:lightRig rig="threePt" dir="t"/>
          </a:scene3d>
          <a:sp3d>
            <a:bevelT/>
          </a:sp3d>
          <a:extLst/>
        </p:spPr>
      </p:pic>
      <p:sp>
        <p:nvSpPr>
          <p:cNvPr id="10" name="Rectangle 2"/>
          <p:cNvSpPr txBox="1">
            <a:spLocks noChangeArrowheads="1"/>
          </p:cNvSpPr>
          <p:nvPr/>
        </p:nvSpPr>
        <p:spPr>
          <a:xfrm>
            <a:off x="2438750" y="116632"/>
            <a:ext cx="8049738" cy="1080120"/>
          </a:xfrm>
          <a:prstGeom prst="rect">
            <a:avLst/>
          </a:prstGeom>
          <a:solidFill>
            <a:schemeClr val="accent3">
              <a:lumMod val="60000"/>
              <a:lumOff val="40000"/>
            </a:schemeClr>
          </a:solidFill>
          <a:effectLst>
            <a:glow rad="228600">
              <a:schemeClr val="accent1">
                <a:satMod val="175000"/>
                <a:alpha val="40000"/>
              </a:schemeClr>
            </a:glow>
          </a:effectLst>
          <a:scene3d>
            <a:camera prst="orthographicFront"/>
            <a:lightRig rig="threePt" dir="t"/>
          </a:scene3d>
          <a:sp3d contourW="12700">
            <a:bevelT/>
            <a:contourClr>
              <a:schemeClr val="bg2">
                <a:lumMod val="20000"/>
                <a:lumOff val="80000"/>
              </a:schemeClr>
            </a:contourClr>
          </a:sp3d>
        </p:spPr>
        <p:txBody>
          <a:bodyP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fontAlgn="auto">
              <a:spcAft>
                <a:spcPts val="0"/>
              </a:spcAft>
              <a:defRPr/>
            </a:pPr>
            <a:r>
              <a:rPr lang="ru-RU" sz="3200" b="1" dirty="0">
                <a:solidFill>
                  <a:srgbClr val="C00000"/>
                </a:solidFill>
                <a:latin typeface="+mn-lt"/>
              </a:rPr>
              <a:t>Обучение проводилось для  </a:t>
            </a:r>
          </a:p>
          <a:p>
            <a:pPr algn="ctr" fontAlgn="auto">
              <a:spcAft>
                <a:spcPts val="0"/>
              </a:spcAft>
              <a:defRPr/>
            </a:pPr>
            <a:r>
              <a:rPr lang="ru-RU" sz="3200" b="1" dirty="0">
                <a:solidFill>
                  <a:srgbClr val="C00000"/>
                </a:solidFill>
                <a:latin typeface="+mn-lt"/>
              </a:rPr>
              <a:t>различных категорий профактива</a:t>
            </a:r>
          </a:p>
        </p:txBody>
      </p:sp>
      <p:pic>
        <p:nvPicPr>
          <p:cNvPr id="11" name="Picture 3" descr="Emblema-Profsouza"/>
          <p:cNvPicPr>
            <a:picLocks noChangeAspect="1" noChangeArrowheads="1"/>
          </p:cNvPicPr>
          <p:nvPr/>
        </p:nvPicPr>
        <p:blipFill>
          <a:blip r:embed="rId7"/>
          <a:srcRect/>
          <a:stretch>
            <a:fillRect/>
          </a:stretch>
        </p:blipFill>
        <p:spPr bwMode="auto">
          <a:xfrm>
            <a:off x="0" y="142875"/>
            <a:ext cx="1335088"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378B82-8F81-45C0-92F2-4DA5FDB03568}" type="slidenum">
              <a:rPr lang="ru-RU" altLang="ru-RU">
                <a:solidFill>
                  <a:srgbClr val="9B9A98"/>
                </a:solidFill>
              </a:rPr>
              <a:pPr/>
              <a:t>34</a:t>
            </a:fld>
            <a:endParaRPr lang="ru-RU" altLang="ru-RU">
              <a:solidFill>
                <a:srgbClr val="9B9A98"/>
              </a:solidFill>
            </a:endParaRPr>
          </a:p>
        </p:txBody>
      </p:sp>
      <p:pic>
        <p:nvPicPr>
          <p:cNvPr id="6" name="Picture 2"/>
          <p:cNvPicPr>
            <a:picLocks noGrp="1" noChangeAspect="1" noChangeArrowheads="1"/>
          </p:cNvPicPr>
          <p:nvPr>
            <p:ph idx="1"/>
          </p:nvPr>
        </p:nvPicPr>
        <p:blipFill>
          <a:blip r:embed="rId2">
            <a:extLst/>
          </a:blip>
          <a:srcRect/>
          <a:stretch>
            <a:fillRect/>
          </a:stretch>
        </p:blipFill>
        <p:spPr>
          <a:xfrm>
            <a:off x="6810380" y="2786058"/>
            <a:ext cx="4248472" cy="3284984"/>
          </a:xfrm>
          <a:scene3d>
            <a:camera prst="orthographicFront"/>
            <a:lightRig rig="threePt" dir="t"/>
          </a:scene3d>
          <a:sp3d>
            <a:bevelT/>
          </a:sp3d>
          <a:extLst/>
        </p:spPr>
      </p:pic>
      <p:sp>
        <p:nvSpPr>
          <p:cNvPr id="5" name="Прямоугольник 4"/>
          <p:cNvSpPr/>
          <p:nvPr/>
        </p:nvSpPr>
        <p:spPr>
          <a:xfrm>
            <a:off x="1238216" y="231364"/>
            <a:ext cx="10715699" cy="2308324"/>
          </a:xfrm>
          <a:prstGeom prst="rect">
            <a:avLst/>
          </a:prstGeom>
          <a:solidFill>
            <a:schemeClr val="accent3">
              <a:lumMod val="60000"/>
              <a:lumOff val="40000"/>
            </a:schemeClr>
          </a:solidFill>
          <a:effectLst>
            <a:glow rad="228600">
              <a:schemeClr val="accent4">
                <a:satMod val="175000"/>
                <a:alpha val="40000"/>
              </a:schemeClr>
            </a:glow>
          </a:effectLst>
          <a:scene3d>
            <a:camera prst="orthographicFront"/>
            <a:lightRig rig="threePt" dir="t"/>
          </a:scene3d>
          <a:sp3d>
            <a:bevelT/>
          </a:sp3d>
        </p:spPr>
        <p:txBody>
          <a:bodyPr>
            <a:spAutoFit/>
          </a:bodyPr>
          <a:lstStyle/>
          <a:p>
            <a:pPr algn="ctr" eaLnBrk="1" fontAlgn="auto" hangingPunct="1">
              <a:spcBef>
                <a:spcPts val="0"/>
              </a:spcBef>
              <a:spcAft>
                <a:spcPts val="0"/>
              </a:spcAft>
              <a:defRPr/>
            </a:pPr>
            <a:r>
              <a:rPr lang="ru-RU" sz="2400" b="1" dirty="0">
                <a:solidFill>
                  <a:srgbClr val="002060"/>
                </a:solidFill>
                <a:latin typeface="+mn-lt"/>
                <a:cs typeface="+mn-cs"/>
              </a:rPr>
              <a:t>В 2017 году медицинские организации</a:t>
            </a:r>
            <a:r>
              <a:rPr lang="ru-RU" sz="2400" b="1" dirty="0">
                <a:solidFill>
                  <a:srgbClr val="C00000"/>
                </a:solidFill>
                <a:latin typeface="+mn-lt"/>
                <a:cs typeface="+mn-cs"/>
              </a:rPr>
              <a:t> Набережных Челнов, </a:t>
            </a:r>
          </a:p>
          <a:p>
            <a:pPr algn="ctr" eaLnBrk="1" fontAlgn="auto" hangingPunct="1">
              <a:spcBef>
                <a:spcPts val="0"/>
              </a:spcBef>
              <a:spcAft>
                <a:spcPts val="0"/>
              </a:spcAft>
              <a:defRPr/>
            </a:pPr>
            <a:r>
              <a:rPr lang="ru-RU" sz="2400" b="1" dirty="0">
                <a:solidFill>
                  <a:srgbClr val="C00000"/>
                </a:solidFill>
                <a:latin typeface="+mn-lt"/>
                <a:cs typeface="+mn-cs"/>
              </a:rPr>
              <a:t>ГАУЗ «Менделеевская ЦРБ» и  ГАУЗ «</a:t>
            </a:r>
            <a:r>
              <a:rPr lang="ru-RU" sz="2400" b="1" dirty="0" err="1">
                <a:solidFill>
                  <a:srgbClr val="C00000"/>
                </a:solidFill>
                <a:latin typeface="+mn-lt"/>
                <a:cs typeface="+mn-cs"/>
              </a:rPr>
              <a:t>Лениногорская</a:t>
            </a:r>
            <a:r>
              <a:rPr lang="ru-RU" sz="2400" b="1" dirty="0">
                <a:solidFill>
                  <a:srgbClr val="C00000"/>
                </a:solidFill>
                <a:latin typeface="+mn-lt"/>
                <a:cs typeface="+mn-cs"/>
              </a:rPr>
              <a:t> ЦРБ»</a:t>
            </a:r>
            <a:r>
              <a:rPr lang="ru-RU" sz="2400" b="1" dirty="0">
                <a:solidFill>
                  <a:srgbClr val="002060"/>
                </a:solidFill>
                <a:latin typeface="+mn-lt"/>
                <a:cs typeface="+mn-cs"/>
              </a:rPr>
              <a:t> стали победителями и призёрами  отраслевого и республиканского этапов конкурса по номинациям: «Лучший </a:t>
            </a:r>
            <a:r>
              <a:rPr lang="ru-RU" sz="2400" b="1" dirty="0" err="1">
                <a:solidFill>
                  <a:srgbClr val="002060"/>
                </a:solidFill>
                <a:latin typeface="+mn-lt"/>
                <a:cs typeface="+mn-cs"/>
              </a:rPr>
              <a:t>колдоговор</a:t>
            </a:r>
            <a:r>
              <a:rPr lang="ru-RU" sz="2400" b="1" dirty="0">
                <a:solidFill>
                  <a:srgbClr val="002060"/>
                </a:solidFill>
                <a:latin typeface="+mn-lt"/>
                <a:cs typeface="+mn-cs"/>
              </a:rPr>
              <a:t>», «За активное развитие кадрового потенциала», «За эффективную защиту социально-трудовых прав молодежи».</a:t>
            </a:r>
          </a:p>
        </p:txBody>
      </p:sp>
      <p:pic>
        <p:nvPicPr>
          <p:cNvPr id="8" name="Picture 3" descr="Emblema-Profsouza"/>
          <p:cNvPicPr>
            <a:picLocks noChangeAspect="1" noChangeArrowheads="1"/>
          </p:cNvPicPr>
          <p:nvPr/>
        </p:nvPicPr>
        <p:blipFill>
          <a:blip r:embed="rId3"/>
          <a:srcRect/>
          <a:stretch>
            <a:fillRect/>
          </a:stretch>
        </p:blipFill>
        <p:spPr bwMode="auto">
          <a:xfrm>
            <a:off x="0" y="0"/>
            <a:ext cx="1335088" cy="781050"/>
          </a:xfrm>
          <a:prstGeom prst="rect">
            <a:avLst/>
          </a:prstGeom>
          <a:ln>
            <a:noFill/>
          </a:ln>
          <a:effectLst>
            <a:outerShdw blurRad="292100" dist="139700" dir="2700000" algn="tl" rotWithShape="0">
              <a:srgbClr val="333333">
                <a:alpha val="65000"/>
              </a:srgbClr>
            </a:outerShdw>
          </a:effectLst>
        </p:spPr>
      </p:pic>
      <p:pic>
        <p:nvPicPr>
          <p:cNvPr id="38920" name="Рисунок 9" descr="\\center\Входящие\Ионова\Фото к слайдам Пленума 22.03.18\IMG_49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2786063"/>
            <a:ext cx="457358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968796"/>
            <a:ext cx="8064896" cy="5124500"/>
          </a:xfrm>
          <a:solidFill>
            <a:schemeClr val="accent3">
              <a:lumMod val="60000"/>
              <a:lumOff val="40000"/>
            </a:schemeClr>
          </a:solidFill>
          <a:ln>
            <a:miter lim="800000"/>
            <a:headEnd/>
            <a:tailEnd/>
          </a:ln>
          <a:scene3d>
            <a:camera prst="orthographicFront"/>
            <a:lightRig rig="flat" dir="t"/>
          </a:scene3d>
          <a:sp3d prstMaterial="plastic">
            <a:bevelT/>
          </a:sp3d>
          <a:extLst/>
        </p:spPr>
        <p:txBody>
          <a:bodyPr>
            <a:normAutofit/>
          </a:bodyPr>
          <a:lstStyle/>
          <a:p>
            <a:pPr algn="ctr" eaLnBrk="1" fontAlgn="auto" hangingPunct="1">
              <a:spcAft>
                <a:spcPts val="0"/>
              </a:spcAft>
              <a:defRPr/>
            </a:pPr>
            <a:r>
              <a:rPr lang="ru-RU" sz="4800" b="1" dirty="0">
                <a:solidFill>
                  <a:srgbClr val="C00000"/>
                </a:solidFill>
              </a:rPr>
              <a:t>Спасибо за внимание!</a:t>
            </a:r>
          </a:p>
        </p:txBody>
      </p:sp>
      <p:sp>
        <p:nvSpPr>
          <p:cNvPr id="39941"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6E8672-5E0F-4C6B-9243-F2D384ABA3D9}" type="slidenum">
              <a:rPr lang="ru-RU" altLang="ru-RU">
                <a:solidFill>
                  <a:srgbClr val="9B9A98"/>
                </a:solidFill>
              </a:rPr>
              <a:pPr/>
              <a:t>35</a:t>
            </a:fld>
            <a:endParaRPr lang="ru-RU" altLang="ru-RU">
              <a:solidFill>
                <a:srgbClr val="9B9A98"/>
              </a:solidFill>
            </a:endParaRPr>
          </a:p>
        </p:txBody>
      </p:sp>
      <p:pic>
        <p:nvPicPr>
          <p:cNvPr id="5" name="Picture 3" descr="Emblema-Profsouza"/>
          <p:cNvPicPr>
            <a:picLocks noChangeAspect="1" noChangeArrowheads="1"/>
          </p:cNvPicPr>
          <p:nvPr/>
        </p:nvPicPr>
        <p:blipFill>
          <a:blip r:embed="rId2"/>
          <a:srcRect/>
          <a:stretch>
            <a:fillRect/>
          </a:stretch>
        </p:blipFill>
        <p:spPr bwMode="auto">
          <a:xfrm>
            <a:off x="523875" y="285750"/>
            <a:ext cx="1333500"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9" name="Text Box 3"/>
          <p:cNvSpPr txBox="1">
            <a:spLocks noChangeArrowheads="1"/>
          </p:cNvSpPr>
          <p:nvPr/>
        </p:nvSpPr>
        <p:spPr bwMode="auto">
          <a:xfrm>
            <a:off x="5087938" y="6318250"/>
            <a:ext cx="1558925" cy="314325"/>
          </a:xfrm>
          <a:prstGeom prst="rect">
            <a:avLst/>
          </a:prstGeom>
          <a:blipFill>
            <a:blip r:embed="rId2"/>
            <a:tile tx="0" ty="0" sx="100000" sy="100000" flip="none" algn="tl"/>
          </a:blipFill>
          <a:ln w="9525">
            <a:solidFill>
              <a:schemeClr val="accent3">
                <a:lumMod val="75000"/>
              </a:schemeClr>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ru-RU" sz="1400" b="1">
                <a:solidFill>
                  <a:schemeClr val="bg1"/>
                </a:solidFill>
              </a:rPr>
              <a:t>22 марта 2018г.</a:t>
            </a:r>
          </a:p>
        </p:txBody>
      </p:sp>
      <p:sp>
        <p:nvSpPr>
          <p:cNvPr id="720898" name="Rectangle 2"/>
          <p:cNvSpPr>
            <a:spLocks noChangeArrowheads="1"/>
          </p:cNvSpPr>
          <p:nvPr/>
        </p:nvSpPr>
        <p:spPr bwMode="auto">
          <a:xfrm>
            <a:off x="5957888"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4400">
              <a:solidFill>
                <a:schemeClr val="tx2"/>
              </a:solidFill>
            </a:endParaRPr>
          </a:p>
        </p:txBody>
      </p:sp>
      <p:sp useBgFill="1">
        <p:nvSpPr>
          <p:cNvPr id="720900" name="Text Box 4"/>
          <p:cNvSpPr txBox="1">
            <a:spLocks noChangeArrowheads="1"/>
          </p:cNvSpPr>
          <p:nvPr/>
        </p:nvSpPr>
        <p:spPr bwMode="auto">
          <a:xfrm>
            <a:off x="1847529" y="188640"/>
            <a:ext cx="8514145" cy="5693866"/>
          </a:xfrm>
          <a:prstGeom prst="rect">
            <a:avLst/>
          </a:prstGeom>
          <a:ln w="9525">
            <a:noFill/>
            <a:miter lim="800000"/>
            <a:headEnd/>
            <a:tailEnd/>
          </a:ln>
          <a:effectLst/>
          <a:scene3d>
            <a:camera prst="orthographicFront"/>
            <a:lightRig rig="freezing" dir="t"/>
          </a:scene3d>
          <a:sp3d>
            <a:bevelT w="152400" h="50800" prst="softRound"/>
          </a:sp3d>
        </p:spPr>
        <p:txBody>
          <a:bodyPr>
            <a:spAutoFit/>
          </a:bodyPr>
          <a:lstStyle/>
          <a:p>
            <a:pPr algn="ctr" eaLnBrk="1" fontAlgn="auto" hangingPunct="1">
              <a:spcBef>
                <a:spcPts val="0"/>
              </a:spcBef>
              <a:spcAft>
                <a:spcPts val="0"/>
              </a:spcAft>
              <a:defRPr/>
            </a:pPr>
            <a:r>
              <a:rPr lang="ru-RU" sz="2800" b="1" dirty="0">
                <a:solidFill>
                  <a:schemeClr val="bg1"/>
                </a:solidFill>
                <a:latin typeface="Arial Narrow" pitchFamily="34" charset="0"/>
                <a:ea typeface="Calibri" pitchFamily="34" charset="0"/>
                <a:cs typeface="Times New Roman" pitchFamily="18" charset="0"/>
              </a:rPr>
              <a:t> </a:t>
            </a:r>
          </a:p>
          <a:p>
            <a:pPr algn="ctr" eaLnBrk="1" fontAlgn="auto" hangingPunct="1">
              <a:spcBef>
                <a:spcPts val="0"/>
              </a:spcBef>
              <a:spcAft>
                <a:spcPts val="0"/>
              </a:spcAft>
              <a:defRPr/>
            </a:pPr>
            <a:endParaRPr lang="ru-RU" sz="2800" b="1" dirty="0">
              <a:solidFill>
                <a:schemeClr val="bg1"/>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r>
              <a:rPr lang="en-US" sz="2800" b="1" dirty="0">
                <a:solidFill>
                  <a:schemeClr val="bg1"/>
                </a:solidFill>
                <a:latin typeface="Times New Roman" pitchFamily="18" charset="0"/>
                <a:ea typeface="Calibri" pitchFamily="34" charset="0"/>
                <a:cs typeface="Times New Roman" pitchFamily="18" charset="0"/>
              </a:rPr>
              <a:t>VIII </a:t>
            </a:r>
            <a:r>
              <a:rPr lang="ru-RU" sz="2800" b="1" dirty="0">
                <a:solidFill>
                  <a:schemeClr val="bg1"/>
                </a:solidFill>
                <a:latin typeface="Times New Roman" pitchFamily="18" charset="0"/>
                <a:ea typeface="Calibri" pitchFamily="34" charset="0"/>
                <a:cs typeface="Times New Roman" pitchFamily="18" charset="0"/>
              </a:rPr>
              <a:t>Пленум</a:t>
            </a:r>
          </a:p>
          <a:p>
            <a:pPr algn="ctr" eaLnBrk="1" fontAlgn="auto" hangingPunct="1">
              <a:spcBef>
                <a:spcPts val="0"/>
              </a:spcBef>
              <a:spcAft>
                <a:spcPts val="0"/>
              </a:spcAft>
              <a:defRPr/>
            </a:pPr>
            <a:r>
              <a:rPr lang="ru-RU" sz="2400" b="1" dirty="0">
                <a:solidFill>
                  <a:schemeClr val="bg1"/>
                </a:solidFill>
                <a:latin typeface="Times New Roman" pitchFamily="18" charset="0"/>
                <a:ea typeface="Calibri" pitchFamily="34" charset="0"/>
                <a:cs typeface="Times New Roman" pitchFamily="18" charset="0"/>
              </a:rPr>
              <a:t>Татарстанской республиканской организации </a:t>
            </a:r>
          </a:p>
          <a:p>
            <a:pPr algn="ctr" eaLnBrk="1" fontAlgn="auto" hangingPunct="1">
              <a:spcBef>
                <a:spcPts val="0"/>
              </a:spcBef>
              <a:spcAft>
                <a:spcPts val="0"/>
              </a:spcAft>
              <a:defRPr/>
            </a:pPr>
            <a:r>
              <a:rPr lang="ru-RU" sz="2400" b="1" dirty="0">
                <a:solidFill>
                  <a:schemeClr val="bg1"/>
                </a:solidFill>
                <a:latin typeface="Times New Roman" pitchFamily="18" charset="0"/>
                <a:ea typeface="Calibri" pitchFamily="34" charset="0"/>
                <a:cs typeface="Times New Roman" pitchFamily="18" charset="0"/>
              </a:rPr>
              <a:t>профсоюза работников здравоохранения РФ</a:t>
            </a:r>
            <a:r>
              <a:rPr lang="ru-RU" sz="2000" b="1" dirty="0">
                <a:solidFill>
                  <a:schemeClr val="bg1"/>
                </a:solidFill>
                <a:latin typeface="Times New Roman" pitchFamily="18" charset="0"/>
                <a:ea typeface="Calibri" pitchFamily="34" charset="0"/>
                <a:cs typeface="Times New Roman" pitchFamily="18" charset="0"/>
              </a:rPr>
              <a:t/>
            </a:r>
            <a:br>
              <a:rPr lang="ru-RU" sz="2000" b="1" dirty="0">
                <a:solidFill>
                  <a:schemeClr val="bg1"/>
                </a:solidFill>
                <a:latin typeface="Times New Roman" pitchFamily="18" charset="0"/>
                <a:ea typeface="Calibri" pitchFamily="34" charset="0"/>
                <a:cs typeface="Times New Roman" pitchFamily="18" charset="0"/>
              </a:rPr>
            </a:br>
            <a:endParaRPr lang="ru-RU" sz="2000" b="1" dirty="0">
              <a:solidFill>
                <a:schemeClr val="bg1"/>
              </a:solidFill>
              <a:latin typeface="Times New Roman" pitchFamily="18" charset="0"/>
              <a:ea typeface="Calibri" pitchFamily="34" charset="0"/>
              <a:cs typeface="Times New Roman" pitchFamily="18" charset="0"/>
            </a:endParaRPr>
          </a:p>
          <a:p>
            <a:pPr algn="ctr" eaLnBrk="1" fontAlgn="auto" hangingPunct="1">
              <a:spcBef>
                <a:spcPts val="0"/>
              </a:spcBef>
              <a:spcAft>
                <a:spcPts val="0"/>
              </a:spcAft>
              <a:defRPr/>
            </a:pPr>
            <a:endParaRPr lang="ru-RU" sz="2800" b="1" dirty="0">
              <a:solidFill>
                <a:schemeClr val="bg1"/>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r>
              <a:rPr lang="ru-RU" sz="2400" b="1" dirty="0">
                <a:solidFill>
                  <a:srgbClr val="002060"/>
                </a:solidFill>
                <a:latin typeface="+mn-lt"/>
                <a:ea typeface="Calibri" pitchFamily="34" charset="0"/>
                <a:cs typeface="Times New Roman" pitchFamily="18" charset="0"/>
              </a:rPr>
              <a:t>О выполнении  в 2017 году</a:t>
            </a:r>
          </a:p>
          <a:p>
            <a:pPr algn="ctr" eaLnBrk="1" fontAlgn="auto" hangingPunct="1">
              <a:spcBef>
                <a:spcPts val="0"/>
              </a:spcBef>
              <a:spcAft>
                <a:spcPts val="0"/>
              </a:spcAft>
              <a:defRPr/>
            </a:pPr>
            <a:r>
              <a:rPr lang="ru-RU" sz="2400" b="1" dirty="0">
                <a:solidFill>
                  <a:srgbClr val="002060"/>
                </a:solidFill>
                <a:latin typeface="+mn-lt"/>
                <a:ea typeface="Calibri" pitchFamily="34" charset="0"/>
                <a:cs typeface="Times New Roman" pitchFamily="18" charset="0"/>
              </a:rPr>
              <a:t>отраслевого соглашения </a:t>
            </a:r>
          </a:p>
          <a:p>
            <a:pPr algn="ctr" eaLnBrk="1" fontAlgn="auto" hangingPunct="1">
              <a:spcBef>
                <a:spcPts val="0"/>
              </a:spcBef>
              <a:spcAft>
                <a:spcPts val="0"/>
              </a:spcAft>
              <a:defRPr/>
            </a:pPr>
            <a:r>
              <a:rPr lang="ru-RU" sz="2400" b="1" dirty="0">
                <a:solidFill>
                  <a:srgbClr val="002060"/>
                </a:solidFill>
                <a:latin typeface="+mn-lt"/>
                <a:cs typeface="+mn-cs"/>
              </a:rPr>
              <a:t>по организациям, находящимся в ведении Министерства здравоохранения Республики Татарстан на 2017 - 2019г.г. </a:t>
            </a:r>
          </a:p>
          <a:p>
            <a:pPr algn="ctr" eaLnBrk="1" fontAlgn="auto" hangingPunct="1">
              <a:spcBef>
                <a:spcPts val="0"/>
              </a:spcBef>
              <a:spcAft>
                <a:spcPts val="0"/>
              </a:spcAft>
              <a:defRPr/>
            </a:pPr>
            <a:endParaRPr lang="en-US" sz="4000" b="1" dirty="0">
              <a:solidFill>
                <a:srgbClr val="0070C0"/>
              </a:solidFill>
              <a:latin typeface="Arial Narrow" pitchFamily="34" charset="0"/>
              <a:ea typeface="Calibri" pitchFamily="34" charset="0"/>
              <a:cs typeface="Times New Roman" pitchFamily="18" charset="0"/>
            </a:endParaRPr>
          </a:p>
          <a:p>
            <a:pPr algn="ctr" eaLnBrk="1" fontAlgn="auto" hangingPunct="1">
              <a:spcBef>
                <a:spcPts val="0"/>
              </a:spcBef>
              <a:spcAft>
                <a:spcPts val="0"/>
              </a:spcAft>
              <a:defRPr/>
            </a:pPr>
            <a:endParaRPr lang="ru-RU" sz="2400" dirty="0">
              <a:solidFill>
                <a:schemeClr val="bg1"/>
              </a:solidFill>
              <a:effectLst>
                <a:outerShdw blurRad="38100" dist="38100" dir="2700000" algn="tl">
                  <a:srgbClr val="000000"/>
                </a:outerShdw>
              </a:effectLst>
              <a:latin typeface="+mn-lt"/>
              <a:cs typeface="+mn-cs"/>
            </a:endParaRPr>
          </a:p>
        </p:txBody>
      </p:sp>
      <p:sp>
        <p:nvSpPr>
          <p:cNvPr id="720904" name="Rectangle 8"/>
          <p:cNvSpPr>
            <a:spLocks noChangeArrowheads="1"/>
          </p:cNvSpPr>
          <p:nvPr/>
        </p:nvSpPr>
        <p:spPr bwMode="auto">
          <a:xfrm>
            <a:off x="6218238" y="3616325"/>
            <a:ext cx="4449762" cy="965200"/>
          </a:xfrm>
          <a:prstGeom prst="rect">
            <a:avLst/>
          </a:prstGeom>
          <a:noFill/>
          <a:ln w="9525">
            <a:noFill/>
            <a:miter lim="800000"/>
            <a:headEnd/>
            <a:tailEnd/>
          </a:ln>
          <a:effectLst>
            <a:outerShdw dist="17961" dir="18900000" algn="ctr" rotWithShape="0">
              <a:srgbClr val="FFFF00"/>
            </a:outerShdw>
          </a:effectLst>
        </p:spPr>
        <p:txBody>
          <a:bodyPr anchor="ctr"/>
          <a:lstStyle/>
          <a:p>
            <a:pPr marL="838200" indent="-838200" eaLnBrk="1" fontAlgn="auto" hangingPunct="1">
              <a:spcBef>
                <a:spcPts val="0"/>
              </a:spcBef>
              <a:spcAft>
                <a:spcPts val="0"/>
              </a:spcAft>
              <a:defRPr/>
            </a:pPr>
            <a:endParaRPr kumimoji="1" lang="ru-RU" sz="800" b="1">
              <a:solidFill>
                <a:srgbClr val="A02600"/>
              </a:solidFill>
              <a:effectLst>
                <a:outerShdw blurRad="38100" dist="38100" dir="2700000" algn="tl">
                  <a:srgbClr val="C0C0C0"/>
                </a:outerShdw>
              </a:effectLst>
              <a:latin typeface="Tahoma" charset="0"/>
              <a:cs typeface="+mn-cs"/>
            </a:endParaRPr>
          </a:p>
        </p:txBody>
      </p:sp>
      <p:sp>
        <p:nvSpPr>
          <p:cNvPr id="4096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E41CC0-591D-45D8-A1D6-1FBB3EA26466}" type="slidenum">
              <a:rPr lang="ru-RU" altLang="ru-RU">
                <a:solidFill>
                  <a:srgbClr val="9B9A98"/>
                </a:solidFill>
              </a:rPr>
              <a:pPr/>
              <a:t>36</a:t>
            </a:fld>
            <a:endParaRPr lang="ru-RU" altLang="ru-RU">
              <a:solidFill>
                <a:srgbClr val="9B9A98"/>
              </a:solidFill>
            </a:endParaRPr>
          </a:p>
        </p:txBody>
      </p:sp>
      <p:pic>
        <p:nvPicPr>
          <p:cNvPr id="8" name="Picture 3" descr="Emblema-Profsouza"/>
          <p:cNvPicPr>
            <a:picLocks noChangeAspect="1" noChangeArrowheads="1"/>
          </p:cNvPicPr>
          <p:nvPr/>
        </p:nvPicPr>
        <p:blipFill>
          <a:blip r:embed="rId3"/>
          <a:srcRect/>
          <a:stretch>
            <a:fillRect/>
          </a:stretch>
        </p:blipFill>
        <p:spPr bwMode="auto">
          <a:xfrm>
            <a:off x="2024063" y="428625"/>
            <a:ext cx="1335087"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720898"/>
                                        </p:tgtEl>
                                        <p:attrNameLst>
                                          <p:attrName>style.visibility</p:attrName>
                                        </p:attrNameLst>
                                      </p:cBhvr>
                                      <p:to>
                                        <p:strVal val="visible"/>
                                      </p:to>
                                    </p:set>
                                    <p:anim calcmode="lin" valueType="num">
                                      <p:cBhvr>
                                        <p:cTn id="7" dur="500" fill="hold"/>
                                        <p:tgtEl>
                                          <p:spTgt spid="720898"/>
                                        </p:tgtEl>
                                        <p:attrNameLst>
                                          <p:attrName>ppt_w</p:attrName>
                                        </p:attrNameLst>
                                      </p:cBhvr>
                                      <p:tavLst>
                                        <p:tav tm="0">
                                          <p:val>
                                            <p:fltVal val="0"/>
                                          </p:val>
                                        </p:tav>
                                        <p:tav tm="100000">
                                          <p:val>
                                            <p:strVal val="#ppt_w"/>
                                          </p:val>
                                        </p:tav>
                                      </p:tavLst>
                                    </p:anim>
                                    <p:anim calcmode="lin" valueType="num">
                                      <p:cBhvr>
                                        <p:cTn id="8" dur="500" fill="hold"/>
                                        <p:tgtEl>
                                          <p:spTgt spid="720898"/>
                                        </p:tgtEl>
                                        <p:attrNameLst>
                                          <p:attrName>ppt_h</p:attrName>
                                        </p:attrNameLst>
                                      </p:cBhvr>
                                      <p:tavLst>
                                        <p:tav tm="0">
                                          <p:val>
                                            <p:fltVal val="0"/>
                                          </p:val>
                                        </p:tav>
                                        <p:tav tm="100000">
                                          <p:val>
                                            <p:strVal val="#ppt_h"/>
                                          </p:val>
                                        </p:tav>
                                      </p:tavLst>
                                    </p:anim>
                                    <p:animEffect transition="in" filter="fade">
                                      <p:cBhvr>
                                        <p:cTn id="9" dur="500"/>
                                        <p:tgtEl>
                                          <p:spTgt spid="72089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20899"/>
                                        </p:tgtEl>
                                        <p:attrNameLst>
                                          <p:attrName>style.visibility</p:attrName>
                                        </p:attrNameLst>
                                      </p:cBhvr>
                                      <p:to>
                                        <p:strVal val="visible"/>
                                      </p:to>
                                    </p:set>
                                    <p:anim calcmode="lin" valueType="num">
                                      <p:cBhvr>
                                        <p:cTn id="13" dur="500" fill="hold"/>
                                        <p:tgtEl>
                                          <p:spTgt spid="720899"/>
                                        </p:tgtEl>
                                        <p:attrNameLst>
                                          <p:attrName>ppt_w</p:attrName>
                                        </p:attrNameLst>
                                      </p:cBhvr>
                                      <p:tavLst>
                                        <p:tav tm="0">
                                          <p:val>
                                            <p:fltVal val="0"/>
                                          </p:val>
                                        </p:tav>
                                        <p:tav tm="100000">
                                          <p:val>
                                            <p:strVal val="#ppt_w"/>
                                          </p:val>
                                        </p:tav>
                                      </p:tavLst>
                                    </p:anim>
                                    <p:anim calcmode="lin" valueType="num">
                                      <p:cBhvr>
                                        <p:cTn id="14" dur="500" fill="hold"/>
                                        <p:tgtEl>
                                          <p:spTgt spid="720899"/>
                                        </p:tgtEl>
                                        <p:attrNameLst>
                                          <p:attrName>ppt_h</p:attrName>
                                        </p:attrNameLst>
                                      </p:cBhvr>
                                      <p:tavLst>
                                        <p:tav tm="0">
                                          <p:val>
                                            <p:fltVal val="0"/>
                                          </p:val>
                                        </p:tav>
                                        <p:tav tm="100000">
                                          <p:val>
                                            <p:strVal val="#ppt_h"/>
                                          </p:val>
                                        </p:tav>
                                      </p:tavLst>
                                    </p:anim>
                                    <p:animEffect transition="in" filter="fade">
                                      <p:cBhvr>
                                        <p:cTn id="15" dur="500"/>
                                        <p:tgtEl>
                                          <p:spTgt spid="720899"/>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720900"/>
                                        </p:tgtEl>
                                        <p:attrNameLst>
                                          <p:attrName>style.visibility</p:attrName>
                                        </p:attrNameLst>
                                      </p:cBhvr>
                                      <p:to>
                                        <p:strVal val="visible"/>
                                      </p:to>
                                    </p:set>
                                    <p:anim calcmode="lin" valueType="num">
                                      <p:cBhvr>
                                        <p:cTn id="19" dur="500" fill="hold"/>
                                        <p:tgtEl>
                                          <p:spTgt spid="720900"/>
                                        </p:tgtEl>
                                        <p:attrNameLst>
                                          <p:attrName>ppt_w</p:attrName>
                                        </p:attrNameLst>
                                      </p:cBhvr>
                                      <p:tavLst>
                                        <p:tav tm="0">
                                          <p:val>
                                            <p:fltVal val="0"/>
                                          </p:val>
                                        </p:tav>
                                        <p:tav tm="100000">
                                          <p:val>
                                            <p:strVal val="#ppt_w"/>
                                          </p:val>
                                        </p:tav>
                                      </p:tavLst>
                                    </p:anim>
                                    <p:anim calcmode="lin" valueType="num">
                                      <p:cBhvr>
                                        <p:cTn id="20" dur="500" fill="hold"/>
                                        <p:tgtEl>
                                          <p:spTgt spid="720900"/>
                                        </p:tgtEl>
                                        <p:attrNameLst>
                                          <p:attrName>ppt_h</p:attrName>
                                        </p:attrNameLst>
                                      </p:cBhvr>
                                      <p:tavLst>
                                        <p:tav tm="0">
                                          <p:val>
                                            <p:fltVal val="0"/>
                                          </p:val>
                                        </p:tav>
                                        <p:tav tm="100000">
                                          <p:val>
                                            <p:strVal val="#ppt_h"/>
                                          </p:val>
                                        </p:tav>
                                      </p:tavLst>
                                    </p:anim>
                                    <p:animEffect transition="in" filter="fade">
                                      <p:cBhvr>
                                        <p:cTn id="21" dur="500"/>
                                        <p:tgtEl>
                                          <p:spTgt spid="72090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fill="hold"/>
                                        <p:tgtEl>
                                          <p:spTgt spid="8"/>
                                        </p:tgtEl>
                                        <p:attrNameLst>
                                          <p:attrName>ppt_w</p:attrName>
                                        </p:attrNameLst>
                                      </p:cBhvr>
                                      <p:tavLst>
                                        <p:tav tm="0">
                                          <p:val>
                                            <p:fltVal val="0"/>
                                          </p:val>
                                        </p:tav>
                                        <p:tav tm="100000">
                                          <p:val>
                                            <p:strVal val="#ppt_w"/>
                                          </p:val>
                                        </p:tav>
                                      </p:tavLst>
                                    </p:anim>
                                    <p:anim calcmode="lin" valueType="num">
                                      <p:cBhvr>
                                        <p:cTn id="26" dur="250" fill="hold"/>
                                        <p:tgtEl>
                                          <p:spTgt spid="8"/>
                                        </p:tgtEl>
                                        <p:attrNameLst>
                                          <p:attrName>ppt_h</p:attrName>
                                        </p:attrNameLst>
                                      </p:cBhvr>
                                      <p:tavLst>
                                        <p:tav tm="0">
                                          <p:val>
                                            <p:fltVal val="0"/>
                                          </p:val>
                                        </p:tav>
                                        <p:tav tm="100000">
                                          <p:val>
                                            <p:strVal val="#ppt_h"/>
                                          </p:val>
                                        </p:tav>
                                      </p:tavLst>
                                    </p:anim>
                                    <p:animEffect transition="in" filter="fade">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9" grpId="0" animBg="1"/>
      <p:bldP spid="7208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844" y="116632"/>
            <a:ext cx="10001320" cy="1872208"/>
          </a:xfrm>
          <a:solidFill>
            <a:schemeClr val="accent3">
              <a:lumMod val="60000"/>
              <a:lumOff val="40000"/>
            </a:schemeClr>
          </a:solidFill>
          <a:ln>
            <a:miter lim="800000"/>
            <a:headEnd/>
            <a:tailEnd/>
          </a:ln>
          <a:effectLst>
            <a:glow rad="228600">
              <a:schemeClr val="accent1">
                <a:satMod val="175000"/>
                <a:alpha val="40000"/>
              </a:schemeClr>
            </a:glow>
          </a:effectLst>
          <a:scene3d>
            <a:camera prst="orthographicFront"/>
            <a:lightRig rig="threePt" dir="t"/>
          </a:scene3d>
          <a:sp3d>
            <a:bevelT/>
          </a:sp3d>
          <a:extLst/>
        </p:spPr>
        <p:txBody>
          <a:bodyPr>
            <a:noAutofit/>
          </a:bodyPr>
          <a:lstStyle/>
          <a:p>
            <a:pPr algn="ctr" eaLnBrk="1" fontAlgn="auto" hangingPunct="1">
              <a:spcAft>
                <a:spcPts val="0"/>
              </a:spcAft>
              <a:defRPr/>
            </a:pPr>
            <a:r>
              <a:rPr lang="ru-RU" sz="2400" b="1" kern="0" dirty="0">
                <a:solidFill>
                  <a:srgbClr val="FF0000"/>
                </a:solidFill>
                <a:latin typeface="Arial"/>
              </a:rPr>
              <a:t>Динамика значений </a:t>
            </a:r>
            <a:r>
              <a:rPr lang="ru-RU" sz="2400" b="1" kern="0" dirty="0" smtClean="0">
                <a:solidFill>
                  <a:srgbClr val="FF0000"/>
                </a:solidFill>
                <a:latin typeface="Arial"/>
              </a:rPr>
              <a:t/>
            </a:r>
            <a:br>
              <a:rPr lang="ru-RU" sz="2400" b="1" kern="0" dirty="0" smtClean="0">
                <a:solidFill>
                  <a:srgbClr val="FF0000"/>
                </a:solidFill>
                <a:latin typeface="Arial"/>
              </a:rPr>
            </a:br>
            <a:r>
              <a:rPr lang="ru-RU" sz="2400" b="1" kern="0" dirty="0" smtClean="0">
                <a:solidFill>
                  <a:srgbClr val="FF0000"/>
                </a:solidFill>
                <a:latin typeface="Arial"/>
              </a:rPr>
              <a:t>соотношения </a:t>
            </a:r>
            <a:r>
              <a:rPr lang="ru-RU" sz="2400" b="1" kern="0" dirty="0">
                <a:solidFill>
                  <a:srgbClr val="FF0000"/>
                </a:solidFill>
                <a:latin typeface="Arial"/>
              </a:rPr>
              <a:t>средней заработной платы работников государственных учреждений здравоохранения РТ  к среднемесячному доходу от трудовой деятельности в Республике Татарстан (в %)</a:t>
            </a:r>
            <a:endParaRPr lang="ru-RU" sz="2400" b="1" dirty="0">
              <a:solidFill>
                <a:srgbClr val="FF0000"/>
              </a:solidFill>
            </a:endParaRPr>
          </a:p>
        </p:txBody>
      </p:sp>
      <p:graphicFrame>
        <p:nvGraphicFramePr>
          <p:cNvPr id="4" name="Объект 3"/>
          <p:cNvGraphicFramePr>
            <a:graphicFrameLocks noGrp="1"/>
          </p:cNvGraphicFramePr>
          <p:nvPr>
            <p:ph idx="1"/>
          </p:nvPr>
        </p:nvGraphicFramePr>
        <p:xfrm>
          <a:off x="595313" y="2384425"/>
          <a:ext cx="10787062" cy="4324350"/>
        </p:xfrm>
        <a:graphic>
          <a:graphicData uri="http://schemas.openxmlformats.org/drawingml/2006/table">
            <a:tbl>
              <a:tblPr firstRow="1" bandRow="1">
                <a:tableStyleId>{5C22544A-7EE6-4342-B048-85BDC9FD1C3A}</a:tableStyleId>
              </a:tblPr>
              <a:tblGrid>
                <a:gridCol w="3000376"/>
                <a:gridCol w="1285875"/>
                <a:gridCol w="1214437"/>
                <a:gridCol w="1357312"/>
                <a:gridCol w="1285875"/>
                <a:gridCol w="1357312"/>
                <a:gridCol w="1285875"/>
              </a:tblGrid>
              <a:tr h="396311">
                <a:tc>
                  <a:txBody>
                    <a:bodyPr/>
                    <a:lstStyle/>
                    <a:p>
                      <a:endParaRPr lang="ru-RU" sz="1800" dirty="0"/>
                    </a:p>
                  </a:txBody>
                  <a:tcPr marL="91437" marR="91437" marT="45724" marB="45724"/>
                </a:tc>
                <a:tc>
                  <a:txBody>
                    <a:bodyPr/>
                    <a:lstStyle/>
                    <a:p>
                      <a:pPr algn="ctr"/>
                      <a:r>
                        <a:rPr lang="ru-RU" sz="2000" dirty="0" smtClean="0"/>
                        <a:t>2013</a:t>
                      </a:r>
                      <a:endParaRPr lang="ru-RU" sz="2000" dirty="0"/>
                    </a:p>
                  </a:txBody>
                  <a:tcPr marL="91437" marR="91437" marT="45724" marB="45724"/>
                </a:tc>
                <a:tc>
                  <a:txBody>
                    <a:bodyPr/>
                    <a:lstStyle/>
                    <a:p>
                      <a:pPr algn="ctr"/>
                      <a:r>
                        <a:rPr lang="ru-RU" sz="2000" dirty="0" smtClean="0"/>
                        <a:t>2014</a:t>
                      </a:r>
                      <a:endParaRPr lang="ru-RU" sz="2000" dirty="0"/>
                    </a:p>
                  </a:txBody>
                  <a:tcPr marL="91437" marR="91437" marT="45724" marB="45724"/>
                </a:tc>
                <a:tc>
                  <a:txBody>
                    <a:bodyPr/>
                    <a:lstStyle/>
                    <a:p>
                      <a:pPr algn="ctr"/>
                      <a:r>
                        <a:rPr lang="ru-RU" sz="2000" dirty="0" smtClean="0"/>
                        <a:t>2015</a:t>
                      </a:r>
                      <a:endParaRPr lang="ru-RU" sz="2000" dirty="0"/>
                    </a:p>
                  </a:txBody>
                  <a:tcPr marL="91437" marR="91437" marT="45724" marB="45724"/>
                </a:tc>
                <a:tc>
                  <a:txBody>
                    <a:bodyPr/>
                    <a:lstStyle/>
                    <a:p>
                      <a:pPr algn="ctr"/>
                      <a:r>
                        <a:rPr lang="ru-RU" sz="2000" dirty="0" smtClean="0"/>
                        <a:t>2016</a:t>
                      </a:r>
                      <a:endParaRPr lang="ru-RU" sz="2000" dirty="0"/>
                    </a:p>
                  </a:txBody>
                  <a:tcPr marL="91437" marR="91437" marT="45724" marB="45724"/>
                </a:tc>
                <a:tc>
                  <a:txBody>
                    <a:bodyPr/>
                    <a:lstStyle/>
                    <a:p>
                      <a:pPr algn="ctr"/>
                      <a:r>
                        <a:rPr lang="ru-RU" sz="2000" dirty="0" smtClean="0"/>
                        <a:t>2017</a:t>
                      </a:r>
                      <a:endParaRPr lang="ru-RU" sz="2000" dirty="0"/>
                    </a:p>
                  </a:txBody>
                  <a:tcPr marL="91437" marR="91437" marT="45724" marB="45724"/>
                </a:tc>
                <a:tc>
                  <a:txBody>
                    <a:bodyPr/>
                    <a:lstStyle/>
                    <a:p>
                      <a:pPr algn="ctr"/>
                      <a:r>
                        <a:rPr lang="ru-RU" sz="2000" dirty="0" smtClean="0"/>
                        <a:t>2018</a:t>
                      </a:r>
                      <a:endParaRPr lang="ru-RU" sz="2000" dirty="0"/>
                    </a:p>
                  </a:txBody>
                  <a:tcPr marL="91437" marR="91437" marT="45724" marB="45724"/>
                </a:tc>
              </a:tr>
              <a:tr h="1737711">
                <a:tc>
                  <a:txBody>
                    <a:bodyPr/>
                    <a:lstStyle/>
                    <a:p>
                      <a:r>
                        <a:rPr lang="ru-RU" sz="1800" b="1" dirty="0" smtClean="0">
                          <a:solidFill>
                            <a:srgbClr val="002060"/>
                          </a:solidFill>
                        </a:rPr>
                        <a:t>Врачи и работники, имеющие высшее образование, предоставляющие медицинские услуги</a:t>
                      </a:r>
                    </a:p>
                    <a:p>
                      <a:endParaRPr lang="ru-RU" sz="1800" b="1" dirty="0">
                        <a:solidFill>
                          <a:srgbClr val="002060"/>
                        </a:solidFill>
                      </a:endParaRPr>
                    </a:p>
                  </a:txBody>
                  <a:tcPr marL="91437" marR="91437" marT="45724" marB="45724"/>
                </a:tc>
                <a:tc>
                  <a:txBody>
                    <a:bodyPr/>
                    <a:lstStyle/>
                    <a:p>
                      <a:pPr algn="ctr"/>
                      <a:r>
                        <a:rPr lang="ru-RU" sz="2400" b="1" dirty="0" smtClean="0"/>
                        <a:t>126,2</a:t>
                      </a:r>
                      <a:endParaRPr lang="ru-RU" sz="2400" b="1" dirty="0"/>
                    </a:p>
                  </a:txBody>
                  <a:tcPr marL="91437" marR="91437" marT="45724" marB="45724"/>
                </a:tc>
                <a:tc>
                  <a:txBody>
                    <a:bodyPr/>
                    <a:lstStyle/>
                    <a:p>
                      <a:pPr algn="ctr"/>
                      <a:r>
                        <a:rPr lang="ru-RU" sz="2400" b="1" dirty="0" smtClean="0"/>
                        <a:t>133,5</a:t>
                      </a:r>
                      <a:endParaRPr lang="ru-RU" sz="2400" b="1" dirty="0"/>
                    </a:p>
                  </a:txBody>
                  <a:tcPr marL="91437" marR="91437" marT="45724" marB="45724"/>
                </a:tc>
                <a:tc>
                  <a:txBody>
                    <a:bodyPr/>
                    <a:lstStyle/>
                    <a:p>
                      <a:pPr algn="ctr"/>
                      <a:r>
                        <a:rPr lang="ru-RU" sz="2400" b="1" dirty="0" smtClean="0"/>
                        <a:t>145,1</a:t>
                      </a:r>
                      <a:endParaRPr lang="ru-RU" sz="2400" b="1" dirty="0"/>
                    </a:p>
                  </a:txBody>
                  <a:tcPr marL="91437" marR="91437" marT="45724" marB="45724"/>
                </a:tc>
                <a:tc>
                  <a:txBody>
                    <a:bodyPr/>
                    <a:lstStyle/>
                    <a:p>
                      <a:pPr algn="ctr"/>
                      <a:r>
                        <a:rPr lang="ru-RU" sz="2400" b="1" dirty="0" smtClean="0"/>
                        <a:t>140,9</a:t>
                      </a:r>
                      <a:endParaRPr lang="ru-RU" sz="2400" b="1" dirty="0"/>
                    </a:p>
                  </a:txBody>
                  <a:tcPr marL="91437" marR="91437" marT="45724" marB="45724"/>
                </a:tc>
                <a:tc>
                  <a:txBody>
                    <a:bodyPr/>
                    <a:lstStyle/>
                    <a:p>
                      <a:pPr algn="ctr"/>
                      <a:r>
                        <a:rPr lang="ru-RU" sz="2400" b="1" dirty="0" smtClean="0"/>
                        <a:t>180</a:t>
                      </a:r>
                      <a:endParaRPr lang="ru-RU" sz="2400" b="1" dirty="0"/>
                    </a:p>
                  </a:txBody>
                  <a:tcPr marL="91437" marR="91437" marT="45724" marB="45724"/>
                </a:tc>
                <a:tc>
                  <a:txBody>
                    <a:bodyPr/>
                    <a:lstStyle/>
                    <a:p>
                      <a:pPr algn="ctr"/>
                      <a:r>
                        <a:rPr lang="ru-RU" sz="2400" b="1" dirty="0" smtClean="0"/>
                        <a:t>200</a:t>
                      </a:r>
                      <a:endParaRPr lang="ru-RU" sz="2400" b="1" dirty="0"/>
                    </a:p>
                  </a:txBody>
                  <a:tcPr marL="91437" marR="91437" marT="45724" marB="45724"/>
                </a:tc>
              </a:tr>
              <a:tr h="1062252">
                <a:tc>
                  <a:txBody>
                    <a:bodyPr/>
                    <a:lstStyle/>
                    <a:p>
                      <a:r>
                        <a:rPr lang="ru-RU" sz="1800" b="1" dirty="0" smtClean="0">
                          <a:solidFill>
                            <a:srgbClr val="002060"/>
                          </a:solidFill>
                        </a:rPr>
                        <a:t>Средний медицинский персонал</a:t>
                      </a:r>
                      <a:endParaRPr kumimoji="0" lang="ru-RU" sz="1800" b="1" i="0" u="none" strike="noStrike" kern="1200" cap="none" spc="0" normalizeH="0" baseline="0" noProof="0" dirty="0" smtClean="0">
                        <a:ln>
                          <a:noFill/>
                        </a:ln>
                        <a:solidFill>
                          <a:srgbClr val="002060"/>
                        </a:solidFill>
                        <a:effectLst/>
                        <a:uLnTx/>
                        <a:uFillTx/>
                        <a:latin typeface="+mn-lt"/>
                        <a:ea typeface="+mn-ea"/>
                        <a:cs typeface="+mn-cs"/>
                      </a:endParaRPr>
                    </a:p>
                    <a:p>
                      <a:endParaRPr lang="ru-RU" sz="1800" b="1" dirty="0">
                        <a:solidFill>
                          <a:srgbClr val="002060"/>
                        </a:solidFill>
                      </a:endParaRPr>
                    </a:p>
                  </a:txBody>
                  <a:tcPr marL="91437" marR="91437" marT="45724" marB="45724"/>
                </a:tc>
                <a:tc>
                  <a:txBody>
                    <a:bodyPr/>
                    <a:lstStyle/>
                    <a:p>
                      <a:pPr marL="0" algn="ctr" defTabSz="914400" rtl="0" eaLnBrk="1" latinLnBrk="0" hangingPunct="1"/>
                      <a:r>
                        <a:rPr lang="ru-RU" sz="2400" b="1" kern="1200" dirty="0" smtClean="0">
                          <a:solidFill>
                            <a:schemeClr val="dk1"/>
                          </a:solidFill>
                          <a:latin typeface="+mn-lt"/>
                          <a:ea typeface="+mn-ea"/>
                          <a:cs typeface="+mn-cs"/>
                        </a:rPr>
                        <a:t>73,4</a:t>
                      </a:r>
                      <a:endParaRPr lang="ru-RU" sz="2400" b="1" kern="1200" dirty="0">
                        <a:solidFill>
                          <a:schemeClr val="dk1"/>
                        </a:solidFill>
                        <a:latin typeface="+mn-lt"/>
                        <a:ea typeface="+mn-ea"/>
                        <a:cs typeface="+mn-cs"/>
                      </a:endParaRPr>
                    </a:p>
                  </a:txBody>
                  <a:tcPr marL="91437" marR="91437" marT="45724" marB="45724"/>
                </a:tc>
                <a:tc>
                  <a:txBody>
                    <a:bodyPr/>
                    <a:lstStyle/>
                    <a:p>
                      <a:pPr marL="0" algn="ctr" defTabSz="914400" rtl="0" eaLnBrk="1" latinLnBrk="0" hangingPunct="1"/>
                      <a:r>
                        <a:rPr lang="ru-RU" sz="2400" b="1" kern="1200" dirty="0" smtClean="0">
                          <a:solidFill>
                            <a:schemeClr val="dk1"/>
                          </a:solidFill>
                          <a:latin typeface="+mn-lt"/>
                          <a:ea typeface="+mn-ea"/>
                          <a:cs typeface="+mn-cs"/>
                        </a:rPr>
                        <a:t>76,7</a:t>
                      </a:r>
                      <a:endParaRPr lang="ru-RU" sz="2400" b="1" kern="1200" dirty="0">
                        <a:solidFill>
                          <a:schemeClr val="dk1"/>
                        </a:solidFill>
                        <a:latin typeface="+mn-lt"/>
                        <a:ea typeface="+mn-ea"/>
                        <a:cs typeface="+mn-cs"/>
                      </a:endParaRPr>
                    </a:p>
                  </a:txBody>
                  <a:tcPr marL="91437" marR="91437" marT="45724" marB="45724"/>
                </a:tc>
                <a:tc>
                  <a:txBody>
                    <a:bodyPr/>
                    <a:lstStyle/>
                    <a:p>
                      <a:pPr marL="0" algn="ctr" defTabSz="914400" rtl="0" eaLnBrk="1" latinLnBrk="0" hangingPunct="1"/>
                      <a:r>
                        <a:rPr lang="ru-RU" sz="2400" b="1" kern="1200" dirty="0" smtClean="0">
                          <a:solidFill>
                            <a:schemeClr val="dk1"/>
                          </a:solidFill>
                          <a:latin typeface="+mn-lt"/>
                          <a:ea typeface="+mn-ea"/>
                          <a:cs typeface="+mn-cs"/>
                        </a:rPr>
                        <a:t>85,7</a:t>
                      </a:r>
                      <a:endParaRPr lang="ru-RU" sz="2400" b="1" kern="1200" dirty="0">
                        <a:solidFill>
                          <a:schemeClr val="dk1"/>
                        </a:solidFill>
                        <a:latin typeface="+mn-lt"/>
                        <a:ea typeface="+mn-ea"/>
                        <a:cs typeface="+mn-cs"/>
                      </a:endParaRPr>
                    </a:p>
                  </a:txBody>
                  <a:tcPr marL="91437" marR="91437" marT="45724" marB="45724"/>
                </a:tc>
                <a:tc>
                  <a:txBody>
                    <a:bodyPr/>
                    <a:lstStyle/>
                    <a:p>
                      <a:pPr marL="0" algn="ctr" defTabSz="914400" rtl="0" eaLnBrk="1" latinLnBrk="0" hangingPunct="1"/>
                      <a:r>
                        <a:rPr lang="ru-RU" sz="2400" b="1" kern="1200" dirty="0" smtClean="0">
                          <a:solidFill>
                            <a:schemeClr val="dk1"/>
                          </a:solidFill>
                          <a:latin typeface="+mn-lt"/>
                          <a:ea typeface="+mn-ea"/>
                          <a:cs typeface="+mn-cs"/>
                        </a:rPr>
                        <a:t>83,2</a:t>
                      </a:r>
                      <a:endParaRPr lang="ru-RU" sz="2400" b="1" kern="1200" dirty="0">
                        <a:solidFill>
                          <a:schemeClr val="dk1"/>
                        </a:solidFill>
                        <a:latin typeface="+mn-lt"/>
                        <a:ea typeface="+mn-ea"/>
                        <a:cs typeface="+mn-cs"/>
                      </a:endParaRPr>
                    </a:p>
                  </a:txBody>
                  <a:tcPr marL="91437" marR="91437" marT="45724" marB="45724"/>
                </a:tc>
                <a:tc>
                  <a:txBody>
                    <a:bodyPr/>
                    <a:lstStyle/>
                    <a:p>
                      <a:pPr algn="ctr"/>
                      <a:r>
                        <a:rPr lang="ru-RU" sz="2400" b="1" dirty="0" smtClean="0">
                          <a:solidFill>
                            <a:srgbClr val="FF0000"/>
                          </a:solidFill>
                        </a:rPr>
                        <a:t>90</a:t>
                      </a:r>
                      <a:endParaRPr lang="ru-RU" sz="2400" b="1" dirty="0">
                        <a:solidFill>
                          <a:srgbClr val="FF0000"/>
                        </a:solidFill>
                      </a:endParaRPr>
                    </a:p>
                  </a:txBody>
                  <a:tcPr marL="91437" marR="91437" marT="45724" marB="45724"/>
                </a:tc>
                <a:tc>
                  <a:txBody>
                    <a:bodyPr/>
                    <a:lstStyle/>
                    <a:p>
                      <a:pPr algn="ctr"/>
                      <a:r>
                        <a:rPr lang="ru-RU" sz="2400" b="1" dirty="0" smtClean="0">
                          <a:solidFill>
                            <a:srgbClr val="FF0000"/>
                          </a:solidFill>
                        </a:rPr>
                        <a:t>100</a:t>
                      </a:r>
                    </a:p>
                  </a:txBody>
                  <a:tcPr marL="91437" marR="91437" marT="45724" marB="45724"/>
                </a:tc>
              </a:tr>
              <a:tr h="1128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2060"/>
                          </a:solidFill>
                          <a:effectLst/>
                          <a:uLnTx/>
                          <a:uFillTx/>
                          <a:latin typeface="+mn-lt"/>
                          <a:ea typeface="+mn-ea"/>
                          <a:cs typeface="+mn-cs"/>
                        </a:rPr>
                        <a:t>Младший медицинский персонал</a:t>
                      </a:r>
                      <a:endParaRPr lang="ru-RU" sz="1800" b="1" dirty="0">
                        <a:solidFill>
                          <a:srgbClr val="002060"/>
                        </a:solidFill>
                      </a:endParaRPr>
                    </a:p>
                  </a:txBody>
                  <a:tcPr marL="91437" marR="91437" marT="45724" marB="45724">
                    <a:solidFill>
                      <a:schemeClr val="accent1">
                        <a:lumMod val="60000"/>
                        <a:lumOff val="40000"/>
                      </a:schemeClr>
                    </a:solidFill>
                  </a:tcPr>
                </a:tc>
                <a:tc>
                  <a:txBody>
                    <a:bodyPr/>
                    <a:lstStyle/>
                    <a:p>
                      <a:pPr marL="0" algn="ctr" defTabSz="914400" rtl="0" eaLnBrk="1" latinLnBrk="0" hangingPunct="1"/>
                      <a:r>
                        <a:rPr lang="ru-RU" sz="2400" b="1" kern="1200" dirty="0" smtClean="0">
                          <a:solidFill>
                            <a:schemeClr val="dk1"/>
                          </a:solidFill>
                          <a:latin typeface="+mn-lt"/>
                          <a:ea typeface="+mn-ea"/>
                          <a:cs typeface="+mn-cs"/>
                        </a:rPr>
                        <a:t>46,8</a:t>
                      </a:r>
                      <a:endParaRPr lang="ru-RU" sz="2400" b="1" kern="1200" dirty="0">
                        <a:solidFill>
                          <a:schemeClr val="dk1"/>
                        </a:solidFill>
                        <a:latin typeface="+mn-lt"/>
                        <a:ea typeface="+mn-ea"/>
                        <a:cs typeface="+mn-cs"/>
                      </a:endParaRPr>
                    </a:p>
                  </a:txBody>
                  <a:tcPr marL="91437" marR="91437" marT="45724" marB="45724">
                    <a:solidFill>
                      <a:schemeClr val="accent1">
                        <a:lumMod val="60000"/>
                        <a:lumOff val="40000"/>
                      </a:schemeClr>
                    </a:solidFill>
                  </a:tcPr>
                </a:tc>
                <a:tc>
                  <a:txBody>
                    <a:bodyPr/>
                    <a:lstStyle/>
                    <a:p>
                      <a:pPr marL="0" algn="ctr" defTabSz="914400" rtl="0" eaLnBrk="1" latinLnBrk="0" hangingPunct="1"/>
                      <a:r>
                        <a:rPr lang="ru-RU" sz="2400" b="1" kern="1200" dirty="0" smtClean="0">
                          <a:solidFill>
                            <a:schemeClr val="dk1"/>
                          </a:solidFill>
                          <a:latin typeface="+mn-lt"/>
                          <a:ea typeface="+mn-ea"/>
                          <a:cs typeface="+mn-cs"/>
                        </a:rPr>
                        <a:t>51</a:t>
                      </a:r>
                      <a:endParaRPr lang="ru-RU" sz="2400" b="1" kern="1200" dirty="0">
                        <a:solidFill>
                          <a:schemeClr val="dk1"/>
                        </a:solidFill>
                        <a:latin typeface="+mn-lt"/>
                        <a:ea typeface="+mn-ea"/>
                        <a:cs typeface="+mn-cs"/>
                      </a:endParaRPr>
                    </a:p>
                  </a:txBody>
                  <a:tcPr marL="91437" marR="91437" marT="45724" marB="45724">
                    <a:solidFill>
                      <a:schemeClr val="accent1">
                        <a:lumMod val="60000"/>
                        <a:lumOff val="40000"/>
                      </a:schemeClr>
                    </a:solidFill>
                  </a:tcPr>
                </a:tc>
                <a:tc>
                  <a:txBody>
                    <a:bodyPr/>
                    <a:lstStyle/>
                    <a:p>
                      <a:pPr marL="0" algn="ctr" defTabSz="914400" rtl="0" eaLnBrk="1" latinLnBrk="0" hangingPunct="1"/>
                      <a:r>
                        <a:rPr lang="ru-RU" sz="2400" b="1" kern="1200" dirty="0" smtClean="0">
                          <a:solidFill>
                            <a:schemeClr val="dk1"/>
                          </a:solidFill>
                          <a:latin typeface="+mn-lt"/>
                          <a:ea typeface="+mn-ea"/>
                          <a:cs typeface="+mn-cs"/>
                        </a:rPr>
                        <a:t>56,5</a:t>
                      </a:r>
                      <a:endParaRPr lang="ru-RU" sz="2400" b="1" kern="1200" dirty="0">
                        <a:solidFill>
                          <a:schemeClr val="dk1"/>
                        </a:solidFill>
                        <a:latin typeface="+mn-lt"/>
                        <a:ea typeface="+mn-ea"/>
                        <a:cs typeface="+mn-cs"/>
                      </a:endParaRPr>
                    </a:p>
                  </a:txBody>
                  <a:tcPr marL="91437" marR="91437" marT="45724" marB="45724">
                    <a:solidFill>
                      <a:schemeClr val="accent1">
                        <a:lumMod val="60000"/>
                        <a:lumOff val="40000"/>
                      </a:schemeClr>
                    </a:solidFill>
                  </a:tcPr>
                </a:tc>
                <a:tc>
                  <a:txBody>
                    <a:bodyPr/>
                    <a:lstStyle/>
                    <a:p>
                      <a:pPr marL="0" algn="ctr" defTabSz="914400" rtl="0" eaLnBrk="1" latinLnBrk="0" hangingPunct="1"/>
                      <a:r>
                        <a:rPr lang="ru-RU" sz="2400" b="1" kern="1200" dirty="0" smtClean="0">
                          <a:solidFill>
                            <a:schemeClr val="dk1"/>
                          </a:solidFill>
                          <a:latin typeface="+mn-lt"/>
                          <a:ea typeface="+mn-ea"/>
                          <a:cs typeface="+mn-cs"/>
                        </a:rPr>
                        <a:t>54,9</a:t>
                      </a:r>
                      <a:endParaRPr lang="ru-RU" sz="2400" b="1" kern="1200" dirty="0">
                        <a:solidFill>
                          <a:schemeClr val="dk1"/>
                        </a:solidFill>
                        <a:latin typeface="+mn-lt"/>
                        <a:ea typeface="+mn-ea"/>
                        <a:cs typeface="+mn-cs"/>
                      </a:endParaRPr>
                    </a:p>
                  </a:txBody>
                  <a:tcPr marL="91437" marR="91437" marT="45724" marB="45724">
                    <a:solidFill>
                      <a:schemeClr val="accent1">
                        <a:lumMod val="60000"/>
                        <a:lumOff val="40000"/>
                      </a:schemeClr>
                    </a:solidFill>
                  </a:tcPr>
                </a:tc>
                <a:tc>
                  <a:txBody>
                    <a:bodyPr/>
                    <a:lstStyle/>
                    <a:p>
                      <a:pPr algn="ctr"/>
                      <a:r>
                        <a:rPr lang="ru-RU" sz="2400" b="1" dirty="0" smtClean="0">
                          <a:solidFill>
                            <a:srgbClr val="FF0000"/>
                          </a:solidFill>
                        </a:rPr>
                        <a:t>80</a:t>
                      </a:r>
                      <a:endParaRPr lang="ru-RU" sz="2400" b="1" dirty="0">
                        <a:solidFill>
                          <a:srgbClr val="FF0000"/>
                        </a:solidFill>
                      </a:endParaRPr>
                    </a:p>
                  </a:txBody>
                  <a:tcPr marL="91437" marR="91437" marT="45724" marB="45724">
                    <a:solidFill>
                      <a:schemeClr val="accent1">
                        <a:lumMod val="60000"/>
                        <a:lumOff val="40000"/>
                      </a:schemeClr>
                    </a:solidFill>
                  </a:tcPr>
                </a:tc>
                <a:tc>
                  <a:txBody>
                    <a:bodyPr/>
                    <a:lstStyle/>
                    <a:p>
                      <a:pPr algn="ctr"/>
                      <a:r>
                        <a:rPr lang="ru-RU" sz="2400" b="1" dirty="0" smtClean="0">
                          <a:solidFill>
                            <a:srgbClr val="FF0000"/>
                          </a:solidFill>
                        </a:rPr>
                        <a:t>100</a:t>
                      </a:r>
                    </a:p>
                  </a:txBody>
                  <a:tcPr marL="91437" marR="91437" marT="45724" marB="45724">
                    <a:solidFill>
                      <a:schemeClr val="accent1">
                        <a:lumMod val="60000"/>
                        <a:lumOff val="40000"/>
                      </a:schemeClr>
                    </a:solidFill>
                  </a:tcPr>
                </a:tc>
              </a:tr>
            </a:tbl>
          </a:graphicData>
        </a:graphic>
      </p:graphicFrame>
      <p:pic>
        <p:nvPicPr>
          <p:cNvPr id="5" name="Picture 3" descr="Emblema-Profsouza"/>
          <p:cNvPicPr>
            <a:picLocks noChangeAspect="1" noChangeArrowheads="1"/>
          </p:cNvPicPr>
          <p:nvPr/>
        </p:nvPicPr>
        <p:blipFill>
          <a:blip r:embed="rId2"/>
          <a:srcRect/>
          <a:stretch>
            <a:fillRect/>
          </a:stretch>
        </p:blipFill>
        <p:spPr bwMode="auto">
          <a:xfrm>
            <a:off x="238125" y="142875"/>
            <a:ext cx="1335088" cy="781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txBox="1">
            <a:spLocks/>
          </p:cNvSpPr>
          <p:nvPr/>
        </p:nvSpPr>
        <p:spPr bwMode="auto">
          <a:xfrm>
            <a:off x="1703512" y="10398"/>
            <a:ext cx="8784976" cy="620687"/>
          </a:xfrm>
          <a:prstGeom prst="rect">
            <a:avLst/>
          </a:prstGeom>
          <a:solidFill>
            <a:schemeClr val="accent3">
              <a:lumMod val="60000"/>
              <a:lumOff val="40000"/>
            </a:schemeClr>
          </a:solidFill>
          <a:ln>
            <a:noFill/>
          </a:ln>
          <a:effectLst>
            <a:glow rad="228600">
              <a:schemeClr val="accent3">
                <a:satMod val="175000"/>
                <a:alpha val="40000"/>
              </a:schemeClr>
            </a:glow>
          </a:effectLst>
          <a:scene3d>
            <a:camera prst="orthographicFront"/>
            <a:lightRig rig="threePt" dir="t"/>
          </a:scene3d>
          <a:sp3d>
            <a:bevelT/>
          </a:sp3d>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ru-RU" sz="3200" b="1" dirty="0">
                <a:solidFill>
                  <a:srgbClr val="C00000"/>
                </a:solidFill>
                <a:cs typeface="+mn-cs"/>
              </a:rPr>
              <a:t>ДОЛЖНОСТНЫЕ ОКЛАДЫ</a:t>
            </a:r>
          </a:p>
        </p:txBody>
      </p:sp>
      <p:graphicFrame>
        <p:nvGraphicFramePr>
          <p:cNvPr id="4" name="Таблица 3"/>
          <p:cNvGraphicFramePr>
            <a:graphicFrameLocks noGrp="1"/>
          </p:cNvGraphicFramePr>
          <p:nvPr/>
        </p:nvGraphicFramePr>
        <p:xfrm>
          <a:off x="809625" y="714375"/>
          <a:ext cx="10787063" cy="5905500"/>
        </p:xfrm>
        <a:graphic>
          <a:graphicData uri="http://schemas.openxmlformats.org/drawingml/2006/table">
            <a:tbl>
              <a:tblPr>
                <a:tableStyleId>{5C22544A-7EE6-4342-B048-85BDC9FD1C3A}</a:tableStyleId>
              </a:tblPr>
              <a:tblGrid>
                <a:gridCol w="2111164"/>
                <a:gridCol w="890219"/>
                <a:gridCol w="957046"/>
                <a:gridCol w="1353666"/>
                <a:gridCol w="1813077"/>
                <a:gridCol w="2489629"/>
                <a:gridCol w="1172263"/>
              </a:tblGrid>
              <a:tr h="356487">
                <a:tc gridSpan="4">
                  <a:txBody>
                    <a:bodyPr/>
                    <a:lstStyle/>
                    <a:p>
                      <a:pPr algn="ctr" fontAlgn="t"/>
                      <a:r>
                        <a:rPr lang="ru-RU" sz="1400" b="1" u="none" strike="noStrike" dirty="0">
                          <a:effectLst/>
                        </a:rPr>
                        <a:t>Действующая система оплаты </a:t>
                      </a:r>
                      <a:r>
                        <a:rPr lang="ru-RU" sz="1400" b="1" u="none" strike="noStrike" dirty="0" smtClean="0">
                          <a:effectLst/>
                        </a:rPr>
                        <a:t>труда</a:t>
                      </a:r>
                      <a:endParaRPr lang="ru-RU" sz="1400" b="1" i="0" u="none" strike="noStrike" dirty="0">
                        <a:solidFill>
                          <a:srgbClr val="000000"/>
                        </a:solidFill>
                        <a:effectLst/>
                        <a:latin typeface="Arial Narrow" panose="020B0606020202030204" pitchFamily="34" charset="0"/>
                      </a:endParaRPr>
                    </a:p>
                  </a:txBody>
                  <a:tcPr marL="6746" marR="6746" marT="6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t"/>
                      <a:r>
                        <a:rPr lang="ru-RU" sz="1400" b="1" u="none" strike="noStrike" dirty="0" smtClean="0">
                          <a:effectLst/>
                        </a:rPr>
                        <a:t>Новая (окладная</a:t>
                      </a:r>
                      <a:r>
                        <a:rPr lang="ru-RU" sz="1400" b="1" u="none" strike="noStrike" dirty="0">
                          <a:effectLst/>
                        </a:rPr>
                        <a:t>) система оплаты труда</a:t>
                      </a:r>
                      <a:endParaRPr lang="ru-RU" sz="1400" b="1" i="0" u="none" strike="noStrike" dirty="0">
                        <a:solidFill>
                          <a:srgbClr val="000000"/>
                        </a:solidFill>
                        <a:effectLst/>
                        <a:latin typeface="Arial Narrow" panose="020B0606020202030204" pitchFamily="34" charset="0"/>
                      </a:endParaRPr>
                    </a:p>
                  </a:txBody>
                  <a:tcPr marL="6746" marR="6746" marT="67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ru-RU"/>
                    </a:p>
                  </a:txBody>
                  <a:tcPr/>
                </a:tc>
                <a:tc hMerge="1">
                  <a:txBody>
                    <a:bodyPr/>
                    <a:lstStyle/>
                    <a:p>
                      <a:endParaRPr lang="ru-RU"/>
                    </a:p>
                  </a:txBody>
                  <a:tcPr/>
                </a:tc>
              </a:tr>
              <a:tr h="727933">
                <a:tc gridSpan="3">
                  <a:txBody>
                    <a:bodyPr/>
                    <a:lstStyle/>
                    <a:p>
                      <a:pPr algn="ctr" fontAlgn="t"/>
                      <a:r>
                        <a:rPr lang="ru-RU" sz="1400" b="1" u="none" strike="noStrike" dirty="0">
                          <a:effectLst/>
                        </a:rPr>
                        <a:t>Профессиональные квалификационные группы</a:t>
                      </a:r>
                      <a:endParaRPr lang="ru-RU" sz="14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ru-RU"/>
                    </a:p>
                  </a:txBody>
                  <a:tcPr/>
                </a:tc>
                <a:tc hMerge="1">
                  <a:txBody>
                    <a:bodyPr/>
                    <a:lstStyle/>
                    <a:p>
                      <a:endParaRPr lang="ru-RU"/>
                    </a:p>
                  </a:txBody>
                  <a:tcPr/>
                </a:tc>
                <a:tc>
                  <a:txBody>
                    <a:bodyPr/>
                    <a:lstStyle/>
                    <a:p>
                      <a:pPr algn="ctr" fontAlgn="t"/>
                      <a:r>
                        <a:rPr lang="ru-RU" sz="1400" b="1" u="none" strike="noStrike" dirty="0">
                          <a:effectLst/>
                        </a:rPr>
                        <a:t>Базовый оклад, рублей</a:t>
                      </a:r>
                      <a:endParaRPr lang="ru-RU" sz="14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t"/>
                      <a:r>
                        <a:rPr lang="ru-RU" sz="1200" b="1" u="none" strike="noStrike" dirty="0">
                          <a:effectLst/>
                        </a:rPr>
                        <a:t>Профессиональные квалификационные группы</a:t>
                      </a:r>
                      <a:endParaRPr lang="ru-RU" sz="12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ru-RU" sz="1400" b="1" u="none" strike="noStrike" dirty="0">
                          <a:effectLst/>
                        </a:rPr>
                        <a:t>Отдельные категории должностей</a:t>
                      </a:r>
                      <a:endParaRPr lang="ru-RU" sz="14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t"/>
                      <a:r>
                        <a:rPr lang="ru-RU" sz="1400" b="1" u="none" strike="noStrike" dirty="0">
                          <a:effectLst/>
                        </a:rPr>
                        <a:t>Базовый оклад, рублей</a:t>
                      </a:r>
                      <a:endParaRPr lang="ru-RU" sz="14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37773">
                <a:tc>
                  <a:txBody>
                    <a:bodyPr/>
                    <a:lstStyle/>
                    <a:p>
                      <a:pPr algn="ctr" fontAlgn="t"/>
                      <a:r>
                        <a:rPr lang="ru-RU" sz="1400" b="1" u="none" strike="noStrike" dirty="0" smtClean="0">
                          <a:effectLst/>
                        </a:rPr>
                        <a:t>Младший медицинский персонал</a:t>
                      </a:r>
                      <a:endParaRPr lang="ru-RU" sz="1400" b="1" i="1"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ru-RU" sz="1600" b="0" i="0" u="none" strike="noStrike" dirty="0" smtClean="0">
                          <a:solidFill>
                            <a:srgbClr val="000000"/>
                          </a:solidFill>
                          <a:effectLst/>
                          <a:latin typeface="Arial Narrow" panose="020B0606020202030204" pitchFamily="34" charset="0"/>
                        </a:rPr>
                        <a:t>1 разряд</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ru-RU" sz="1600" u="none" strike="noStrike" dirty="0" err="1">
                          <a:effectLst/>
                        </a:rPr>
                        <a:t>пкг</a:t>
                      </a:r>
                      <a:r>
                        <a:rPr lang="ru-RU" sz="1600" u="none" strike="noStrike" dirty="0">
                          <a:effectLst/>
                        </a:rPr>
                        <a:t> 1-1</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ru-RU" sz="1600" b="1" u="none" strike="noStrike" dirty="0" smtClean="0">
                          <a:effectLst/>
                        </a:rPr>
                        <a:t>8 498</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t"/>
                      <a:r>
                        <a:rPr lang="ru-RU" sz="1400" u="none" strike="noStrike" dirty="0" err="1">
                          <a:effectLst/>
                        </a:rPr>
                        <a:t>пкг</a:t>
                      </a:r>
                      <a:r>
                        <a:rPr lang="ru-RU" sz="1400" u="none" strike="noStrike" dirty="0">
                          <a:effectLst/>
                        </a:rPr>
                        <a:t> 1-1</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ru-RU" sz="1400" u="none" strike="noStrike" dirty="0" smtClean="0">
                          <a:effectLst/>
                        </a:rPr>
                        <a:t>Санитарка, сестра-хозяйка</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ru-RU" sz="1600" b="1" u="none" strike="noStrike" dirty="0" smtClean="0">
                          <a:effectLst/>
                        </a:rPr>
                        <a:t>9 000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250570">
                <a:tc rowSpan="6">
                  <a:txBody>
                    <a:bodyPr/>
                    <a:lstStyle/>
                    <a:p>
                      <a:pPr algn="ctr" fontAlgn="t"/>
                      <a:r>
                        <a:rPr lang="ru-RU" sz="1400" b="1" u="none" strike="noStrike" dirty="0" smtClean="0">
                          <a:effectLst/>
                        </a:rPr>
                        <a:t>Средний </a:t>
                      </a:r>
                      <a:r>
                        <a:rPr lang="ru-RU" sz="1400" b="1" u="none" strike="noStrike" dirty="0">
                          <a:effectLst/>
                        </a:rPr>
                        <a:t>медицинский </a:t>
                      </a:r>
                      <a:r>
                        <a:rPr lang="ru-RU" sz="1400" b="1" u="none" strike="noStrike" dirty="0" smtClean="0">
                          <a:effectLst/>
                        </a:rPr>
                        <a:t>персонал</a:t>
                      </a:r>
                      <a:r>
                        <a:rPr lang="ru-RU" sz="1400" b="1" u="none" strike="noStrike" dirty="0">
                          <a:effectLst/>
                        </a:rPr>
                        <a:t/>
                      </a:r>
                      <a:br>
                        <a:rPr lang="ru-RU" sz="1400" b="1" u="none" strike="noStrike" dirty="0">
                          <a:effectLst/>
                        </a:rPr>
                      </a:br>
                      <a:endParaRPr lang="ru-RU" sz="1400" b="1" i="1"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6">
                  <a:txBody>
                    <a:bodyPr/>
                    <a:lstStyle/>
                    <a:p>
                      <a:pPr algn="ctr" fontAlgn="t"/>
                      <a:r>
                        <a:rPr lang="ru-RU" sz="1600" b="0" i="0" u="none" strike="noStrike" dirty="0" smtClean="0">
                          <a:solidFill>
                            <a:srgbClr val="000000"/>
                          </a:solidFill>
                          <a:effectLst/>
                          <a:latin typeface="Arial Narrow" panose="020B0606020202030204" pitchFamily="34" charset="0"/>
                        </a:rPr>
                        <a:t>2 разряд</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2-1</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6">
                  <a:txBody>
                    <a:bodyPr/>
                    <a:lstStyle/>
                    <a:p>
                      <a:pPr algn="ctr" fontAlgn="t"/>
                      <a:r>
                        <a:rPr lang="ru-RU" sz="1600" b="1" u="none" strike="noStrike" dirty="0" smtClean="0">
                          <a:effectLst/>
                        </a:rPr>
                        <a:t>8 560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ru-RU" sz="1400" u="none" strike="noStrike" dirty="0" err="1">
                          <a:effectLst/>
                        </a:rPr>
                        <a:t>пкг</a:t>
                      </a:r>
                      <a:r>
                        <a:rPr lang="ru-RU" sz="1400" u="none" strike="noStrike" dirty="0">
                          <a:effectLst/>
                        </a:rPr>
                        <a:t> 2-1</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400" u="none" strike="noStrike" dirty="0" smtClean="0">
                          <a:effectLst/>
                        </a:rPr>
                        <a:t>Медицинский статистик</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600" b="1" u="none" strike="noStrike" dirty="0">
                          <a:effectLst/>
                        </a:rPr>
                        <a:t>10 000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0570">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2-2</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a:txBody>
                    <a:bodyPr/>
                    <a:lstStyle/>
                    <a:p>
                      <a:pPr algn="ctr" fontAlgn="t"/>
                      <a:r>
                        <a:rPr lang="ru-RU" sz="1400" u="none" strike="noStrike" dirty="0" err="1">
                          <a:effectLst/>
                        </a:rPr>
                        <a:t>пкг</a:t>
                      </a:r>
                      <a:r>
                        <a:rPr lang="ru-RU" sz="1400" u="none" strike="noStrike" dirty="0">
                          <a:effectLst/>
                        </a:rPr>
                        <a:t> 2-2</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400" u="none" strike="noStrike" dirty="0">
                          <a:effectLst/>
                        </a:rPr>
                        <a:t>Лаборант</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600" b="1" u="none" strike="noStrike" dirty="0">
                          <a:effectLst/>
                        </a:rPr>
                        <a:t>10 500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0570">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2-3</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a:txBody>
                    <a:bodyPr/>
                    <a:lstStyle/>
                    <a:p>
                      <a:pPr algn="ctr" fontAlgn="t"/>
                      <a:r>
                        <a:rPr lang="ru-RU" sz="1400" u="none" strike="noStrike" dirty="0" err="1">
                          <a:effectLst/>
                        </a:rPr>
                        <a:t>пкг</a:t>
                      </a:r>
                      <a:r>
                        <a:rPr lang="ru-RU" sz="1400" u="none" strike="noStrike" dirty="0">
                          <a:effectLst/>
                        </a:rPr>
                        <a:t> 2-3</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400" u="none" strike="noStrike" dirty="0">
                          <a:effectLst/>
                        </a:rPr>
                        <a:t>Медсестра</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600" b="1" u="none" strike="noStrike" dirty="0" smtClean="0">
                          <a:effectLst/>
                        </a:rPr>
                        <a:t>11 000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33438">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rowSpan="2">
                  <a:txBody>
                    <a:bodyPr/>
                    <a:lstStyle/>
                    <a:p>
                      <a:pPr algn="ctr" fontAlgn="t"/>
                      <a:r>
                        <a:rPr lang="ru-RU" sz="1600" u="none" strike="noStrike" dirty="0" err="1">
                          <a:effectLst/>
                        </a:rPr>
                        <a:t>пкг</a:t>
                      </a:r>
                      <a:r>
                        <a:rPr lang="ru-RU" sz="1600" u="none" strike="noStrike" dirty="0">
                          <a:effectLst/>
                        </a:rPr>
                        <a:t> 2-4</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a:txBody>
                    <a:bodyPr/>
                    <a:lstStyle/>
                    <a:p>
                      <a:pPr algn="ctr" fontAlgn="t"/>
                      <a:r>
                        <a:rPr lang="ru-RU" sz="1400" u="none" strike="noStrike" dirty="0" err="1">
                          <a:effectLst/>
                        </a:rPr>
                        <a:t>пкг</a:t>
                      </a:r>
                      <a:r>
                        <a:rPr lang="ru-RU" sz="1400" u="none" strike="noStrike" dirty="0">
                          <a:effectLst/>
                        </a:rPr>
                        <a:t> 2-4</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400" u="none" strike="noStrike" dirty="0">
                          <a:effectLst/>
                        </a:rPr>
                        <a:t>Медсестра </a:t>
                      </a:r>
                      <a:r>
                        <a:rPr lang="ru-RU" sz="1400" u="none" strike="noStrike" dirty="0" err="1" smtClean="0">
                          <a:effectLst/>
                        </a:rPr>
                        <a:t>процед</a:t>
                      </a:r>
                      <a:r>
                        <a:rPr lang="ru-RU" sz="1400" u="none" strike="noStrike" dirty="0" smtClean="0">
                          <a:effectLst/>
                        </a:rPr>
                        <a:t>. </a:t>
                      </a:r>
                      <a:r>
                        <a:rPr lang="ru-RU" sz="1400" u="none" strike="noStrike" dirty="0" err="1" smtClean="0">
                          <a:effectLst/>
                        </a:rPr>
                        <a:t>каб</a:t>
                      </a:r>
                      <a:r>
                        <a:rPr lang="ru-RU" sz="1400" u="none" strike="noStrike" dirty="0" smtClean="0">
                          <a:effectLst/>
                        </a:rPr>
                        <a:t>., операционной</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t"/>
                      <a:r>
                        <a:rPr lang="ru-RU" sz="1600" b="1" u="none" strike="noStrike" dirty="0" smtClean="0">
                          <a:effectLst/>
                        </a:rPr>
                        <a:t>11 700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0403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t"/>
                      <a:r>
                        <a:rPr lang="ru-RU" sz="1400" u="none" strike="noStrike" dirty="0" err="1">
                          <a:effectLst/>
                        </a:rPr>
                        <a:t>пкг</a:t>
                      </a:r>
                      <a:r>
                        <a:rPr lang="ru-RU" sz="1400" u="none" strike="noStrike" dirty="0">
                          <a:effectLst/>
                        </a:rPr>
                        <a:t> 2-5</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t"/>
                      <a:r>
                        <a:rPr lang="ru-RU" sz="1400" u="none" strike="noStrike" dirty="0">
                          <a:effectLst/>
                        </a:rPr>
                        <a:t>Старшая медсестра</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pPr algn="ctr" fontAlgn="t"/>
                      <a:r>
                        <a:rPr lang="ru-RU" sz="1600" b="1" u="none" strike="noStrike" dirty="0" smtClean="0">
                          <a:effectLst/>
                        </a:rPr>
                        <a:t>12 700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0570">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2-5</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ctr" fontAlgn="t"/>
                      <a:endParaRPr lang="ru-RU" sz="1400" b="1" i="0" u="none" strike="noStrike" dirty="0">
                        <a:solidFill>
                          <a:srgbClr val="000000"/>
                        </a:solidFill>
                        <a:effectLst/>
                        <a:latin typeface="Arial Narrow" panose="020B0606020202030204" pitchFamily="34" charset="0"/>
                      </a:endParaRPr>
                    </a:p>
                  </a:txBody>
                  <a:tcPr marL="6746" marR="6746" marT="67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0570">
                <a:tc rowSpan="5">
                  <a:txBody>
                    <a:bodyPr/>
                    <a:lstStyle/>
                    <a:p>
                      <a:pPr marL="0" algn="ctr" rtl="0" eaLnBrk="1" fontAlgn="t" latinLnBrk="0" hangingPunct="1"/>
                      <a:r>
                        <a:rPr kumimoji="0" lang="ru-RU" sz="1400" b="1" u="none" strike="noStrike" kern="1200" dirty="0" smtClean="0">
                          <a:solidFill>
                            <a:schemeClr val="dk1"/>
                          </a:solidFill>
                          <a:effectLst/>
                          <a:latin typeface="+mn-lt"/>
                          <a:ea typeface="+mn-ea"/>
                          <a:cs typeface="+mn-cs"/>
                        </a:rPr>
                        <a:t>Врачебный персонал</a:t>
                      </a:r>
                      <a:endParaRPr kumimoji="0" lang="ru-RU" sz="1400" b="1" u="none" strike="noStrike" kern="1200" dirty="0">
                        <a:solidFill>
                          <a:schemeClr val="dk1"/>
                        </a:solidFill>
                        <a:effectLst/>
                        <a:latin typeface="+mn-lt"/>
                        <a:ea typeface="+mn-ea"/>
                        <a:cs typeface="+mn-cs"/>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t"/>
                      <a:r>
                        <a:rPr lang="ru-RU" sz="1600" b="0" i="0" u="none" strike="noStrike" dirty="0" smtClean="0">
                          <a:solidFill>
                            <a:srgbClr val="000000"/>
                          </a:solidFill>
                          <a:effectLst/>
                          <a:latin typeface="Arial Narrow" panose="020B0606020202030204" pitchFamily="34" charset="0"/>
                        </a:rPr>
                        <a:t>4 разряд</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3-1</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t"/>
                      <a:r>
                        <a:rPr lang="ru-RU" sz="1600" b="1" u="none" strike="noStrike" dirty="0" smtClean="0">
                          <a:effectLst/>
                        </a:rPr>
                        <a:t>11 722</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400" u="none" strike="noStrike" dirty="0" err="1">
                          <a:effectLst/>
                        </a:rPr>
                        <a:t>пкг</a:t>
                      </a:r>
                      <a:r>
                        <a:rPr lang="ru-RU" sz="1400" u="none" strike="noStrike" dirty="0">
                          <a:effectLst/>
                        </a:rPr>
                        <a:t> 3-1</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ru-RU" sz="1400" u="none" strike="noStrike" dirty="0">
                          <a:effectLst/>
                        </a:rPr>
                        <a:t>Врач-стажер</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ru-RU" sz="1600" b="1" u="none" strike="noStrike" dirty="0">
                          <a:effectLst/>
                        </a:rPr>
                        <a:t>13 200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50570">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rowSpan="2">
                  <a:txBody>
                    <a:bodyPr/>
                    <a:lstStyle/>
                    <a:p>
                      <a:pPr algn="ctr" fontAlgn="t"/>
                      <a:r>
                        <a:rPr lang="ru-RU" sz="1600" u="none" strike="noStrike" dirty="0" err="1">
                          <a:effectLst/>
                        </a:rPr>
                        <a:t>пкг</a:t>
                      </a:r>
                      <a:r>
                        <a:rPr lang="ru-RU" sz="1600" u="none" strike="noStrike" dirty="0">
                          <a:effectLst/>
                        </a:rPr>
                        <a:t> 3-2</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fontAlgn="t"/>
                      <a:r>
                        <a:rPr lang="ru-RU" sz="1400" u="none" strike="noStrike" dirty="0" err="1">
                          <a:effectLst/>
                        </a:rPr>
                        <a:t>пкг</a:t>
                      </a:r>
                      <a:r>
                        <a:rPr lang="ru-RU" sz="1400" u="none" strike="noStrike" dirty="0">
                          <a:effectLst/>
                        </a:rPr>
                        <a:t> 3-2</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ru-RU" sz="1400" u="none" strike="noStrike" dirty="0" smtClean="0">
                          <a:effectLst/>
                        </a:rPr>
                        <a:t>Врач поликлиники</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ru-RU" sz="1600" b="1" u="none" strike="noStrike" dirty="0">
                          <a:effectLst/>
                        </a:rPr>
                        <a:t>14 200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t"/>
                      <a:r>
                        <a:rPr lang="ru-RU" sz="1400" u="none" strike="noStrike" dirty="0" err="1">
                          <a:effectLst/>
                        </a:rPr>
                        <a:t>пкг</a:t>
                      </a:r>
                      <a:r>
                        <a:rPr lang="ru-RU" sz="1400" u="none" strike="noStrike" dirty="0">
                          <a:effectLst/>
                        </a:rPr>
                        <a:t> 3-3</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fontAlgn="t"/>
                      <a:r>
                        <a:rPr lang="ru-RU" sz="1400" u="none" strike="noStrike" dirty="0" smtClean="0">
                          <a:effectLst/>
                        </a:rPr>
                        <a:t>Врач </a:t>
                      </a:r>
                      <a:r>
                        <a:rPr lang="ru-RU" sz="1400" u="none" strike="noStrike" dirty="0">
                          <a:effectLst/>
                        </a:rPr>
                        <a:t>стационара </a:t>
                      </a:r>
                      <a:endParaRPr lang="ru-RU" sz="1400" u="none" strike="noStrike" dirty="0" smtClean="0">
                        <a:effectLst/>
                      </a:endParaRPr>
                    </a:p>
                    <a:p>
                      <a:pPr algn="ctr" fontAlgn="t"/>
                      <a:r>
                        <a:rPr lang="ru-RU" sz="1400" u="none" strike="noStrike" dirty="0" smtClean="0">
                          <a:effectLst/>
                        </a:rPr>
                        <a:t>(</a:t>
                      </a:r>
                      <a:r>
                        <a:rPr lang="ru-RU" sz="1400" u="none" strike="noStrike" dirty="0">
                          <a:effectLst/>
                        </a:rPr>
                        <a:t>лечебный профиль)</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fontAlgn="t"/>
                      <a:r>
                        <a:rPr lang="ru-RU" sz="1600" b="1" u="none" strike="noStrike" dirty="0">
                          <a:effectLst/>
                        </a:rPr>
                        <a:t>15 000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01294">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3-3</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vMerge="1">
                  <a:txBody>
                    <a:bodyPr/>
                    <a:lstStyle/>
                    <a:p>
                      <a:pPr algn="ctr" fontAlgn="t"/>
                      <a:endParaRPr lang="ru-RU" sz="1200" b="0" i="0" u="none" strike="noStrike" dirty="0">
                        <a:solidFill>
                          <a:srgbClr val="000000"/>
                        </a:solidFill>
                        <a:effectLst/>
                        <a:latin typeface="Arial Narrow" panose="020B0606020202030204" pitchFamily="34" charset="0"/>
                      </a:endParaRPr>
                    </a:p>
                  </a:txBody>
                  <a:tcPr marL="6746" marR="6746" marT="6746" marB="0">
                    <a:solidFill>
                      <a:schemeClr val="accent3">
                        <a:lumMod val="20000"/>
                        <a:lumOff val="80000"/>
                      </a:schemeClr>
                    </a:solidFill>
                  </a:tcPr>
                </a:tc>
                <a:tc vMerge="1">
                  <a:txBody>
                    <a:bodyPr/>
                    <a:lstStyle/>
                    <a:p>
                      <a:pPr algn="ctr" fontAlgn="t"/>
                      <a:endParaRPr lang="ru-RU" sz="1200" b="0" i="0" u="none" strike="noStrike" dirty="0">
                        <a:solidFill>
                          <a:srgbClr val="000000"/>
                        </a:solidFill>
                        <a:effectLst/>
                        <a:latin typeface="Arial Narrow" panose="020B0606020202030204" pitchFamily="34" charset="0"/>
                      </a:endParaRPr>
                    </a:p>
                  </a:txBody>
                  <a:tcPr marL="6746" marR="6746" marT="6746" marB="0">
                    <a:solidFill>
                      <a:schemeClr val="accent3">
                        <a:lumMod val="20000"/>
                        <a:lumOff val="80000"/>
                      </a:schemeClr>
                    </a:solidFill>
                  </a:tcPr>
                </a:tc>
                <a:tc vMerge="1">
                  <a:txBody>
                    <a:bodyPr/>
                    <a:lstStyle/>
                    <a:p>
                      <a:pPr algn="ctr" fontAlgn="t"/>
                      <a:endParaRPr lang="ru-RU" sz="1200" b="0" i="0" u="none" strike="noStrike" dirty="0">
                        <a:solidFill>
                          <a:srgbClr val="000000"/>
                        </a:solidFill>
                        <a:effectLst/>
                        <a:latin typeface="Arial Narrow" panose="020B0606020202030204" pitchFamily="34" charset="0"/>
                      </a:endParaRPr>
                    </a:p>
                  </a:txBody>
                  <a:tcPr marL="6746" marR="6746" marT="6746" marB="0">
                    <a:solidFill>
                      <a:schemeClr val="accent3">
                        <a:lumMod val="20000"/>
                        <a:lumOff val="80000"/>
                      </a:schemeClr>
                    </a:solidFill>
                  </a:tcPr>
                </a:tc>
              </a:tr>
              <a:tr h="433438">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a:txBody>
                    <a:bodyPr/>
                    <a:lstStyle/>
                    <a:p>
                      <a:pPr algn="ctr" fontAlgn="t"/>
                      <a:r>
                        <a:rPr lang="ru-RU" sz="1600" u="none" strike="noStrike" dirty="0" err="1">
                          <a:effectLst/>
                        </a:rPr>
                        <a:t>пкг</a:t>
                      </a:r>
                      <a:r>
                        <a:rPr lang="ru-RU" sz="1600" u="none" strike="noStrike" dirty="0">
                          <a:effectLst/>
                        </a:rPr>
                        <a:t> 3-4</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fontAlgn="t"/>
                      <a:r>
                        <a:rPr lang="ru-RU" sz="1400" u="none" strike="noStrike">
                          <a:effectLst/>
                        </a:rPr>
                        <a:t>пкг 3-4</a:t>
                      </a:r>
                      <a:endParaRPr lang="ru-RU" sz="1400" b="0" i="0" u="none" strike="noStrike">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ru-RU" sz="1400" u="none" strike="noStrike" dirty="0" smtClean="0">
                          <a:effectLst/>
                        </a:rPr>
                        <a:t>Врач </a:t>
                      </a:r>
                      <a:r>
                        <a:rPr lang="ru-RU" sz="1400" u="none" strike="noStrike" dirty="0">
                          <a:effectLst/>
                        </a:rPr>
                        <a:t>стационара (</a:t>
                      </a:r>
                      <a:r>
                        <a:rPr lang="ru-RU" sz="1400" u="none" strike="noStrike" dirty="0" err="1" smtClean="0">
                          <a:effectLst/>
                        </a:rPr>
                        <a:t>хирур.профиль</a:t>
                      </a:r>
                      <a:r>
                        <a:rPr lang="ru-RU" sz="1400" u="none" strike="noStrike" dirty="0">
                          <a:effectLst/>
                        </a:rPr>
                        <a:t>)</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ru-RU" sz="1600" b="1" u="none" strike="noStrike" dirty="0">
                          <a:effectLst/>
                        </a:rPr>
                        <a:t>16 300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37773">
                <a:tc rowSpan="2">
                  <a:txBody>
                    <a:bodyPr/>
                    <a:lstStyle/>
                    <a:p>
                      <a:pPr marL="0" algn="ctr" rtl="0" eaLnBrk="1" fontAlgn="t" latinLnBrk="0" hangingPunct="1"/>
                      <a:r>
                        <a:rPr kumimoji="0" lang="ru-RU" sz="1400" b="1" u="none" strike="noStrike" kern="1200" dirty="0" smtClean="0">
                          <a:solidFill>
                            <a:schemeClr val="dk1"/>
                          </a:solidFill>
                          <a:effectLst/>
                          <a:latin typeface="+mn-lt"/>
                          <a:ea typeface="+mn-ea"/>
                          <a:cs typeface="+mn-cs"/>
                        </a:rPr>
                        <a:t>Руководители </a:t>
                      </a:r>
                      <a:r>
                        <a:rPr kumimoji="0" lang="ru-RU" sz="1400" b="1" u="none" strike="noStrike" kern="1200" dirty="0">
                          <a:solidFill>
                            <a:schemeClr val="dk1"/>
                          </a:solidFill>
                          <a:effectLst/>
                          <a:latin typeface="+mn-lt"/>
                          <a:ea typeface="+mn-ea"/>
                          <a:cs typeface="+mn-cs"/>
                        </a:rPr>
                        <a:t>структурных подразделений </a:t>
                      </a:r>
                      <a:r>
                        <a:rPr kumimoji="0" lang="ru-RU" sz="1400" b="1" u="none" strike="noStrike" kern="1200" dirty="0" smtClean="0">
                          <a:solidFill>
                            <a:schemeClr val="dk1"/>
                          </a:solidFill>
                          <a:effectLst/>
                          <a:latin typeface="+mn-lt"/>
                          <a:ea typeface="+mn-ea"/>
                          <a:cs typeface="+mn-cs"/>
                        </a:rPr>
                        <a:t>учреждений</a:t>
                      </a:r>
                      <a:endParaRPr kumimoji="0" lang="ru-RU" sz="1400" b="1" u="none" strike="noStrike" kern="1200" dirty="0">
                        <a:solidFill>
                          <a:schemeClr val="dk1"/>
                        </a:solidFill>
                        <a:effectLst/>
                        <a:latin typeface="+mn-lt"/>
                        <a:ea typeface="+mn-ea"/>
                        <a:cs typeface="+mn-cs"/>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t"/>
                      <a:r>
                        <a:rPr lang="ru-RU" sz="1600" b="0" i="0" u="none" strike="noStrike" dirty="0" smtClean="0">
                          <a:solidFill>
                            <a:srgbClr val="000000"/>
                          </a:solidFill>
                          <a:effectLst/>
                          <a:latin typeface="Arial Narrow" panose="020B0606020202030204" pitchFamily="34" charset="0"/>
                        </a:rPr>
                        <a:t>4 разряд</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t"/>
                      <a:r>
                        <a:rPr lang="ru-RU" sz="1600" u="none" strike="noStrike" dirty="0" err="1">
                          <a:effectLst/>
                        </a:rPr>
                        <a:t>пкг</a:t>
                      </a:r>
                      <a:r>
                        <a:rPr lang="ru-RU" sz="1600" u="none" strike="noStrike" dirty="0">
                          <a:effectLst/>
                        </a:rPr>
                        <a:t> 4-1</a:t>
                      </a:r>
                      <a:endParaRPr lang="ru-RU" sz="16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t"/>
                      <a:r>
                        <a:rPr lang="ru-RU" sz="1600" b="1" u="none" strike="noStrike" dirty="0" smtClean="0">
                          <a:effectLst/>
                        </a:rPr>
                        <a:t>11 722</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t"/>
                      <a:r>
                        <a:rPr lang="ru-RU" sz="1400" u="none" strike="noStrike" dirty="0" err="1">
                          <a:effectLst/>
                        </a:rPr>
                        <a:t>пкг</a:t>
                      </a:r>
                      <a:r>
                        <a:rPr lang="ru-RU" sz="1400" u="none" strike="noStrike" dirty="0">
                          <a:effectLst/>
                        </a:rPr>
                        <a:t> 4-1</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81"/>
                    </a:solidFill>
                  </a:tcPr>
                </a:tc>
                <a:tc>
                  <a:txBody>
                    <a:bodyPr/>
                    <a:lstStyle/>
                    <a:p>
                      <a:pPr algn="ctr" fontAlgn="t"/>
                      <a:r>
                        <a:rPr lang="ru-RU" sz="1400" u="none" strike="noStrike" dirty="0" smtClean="0">
                          <a:effectLst/>
                        </a:rPr>
                        <a:t>Заведующие</a:t>
                      </a:r>
                      <a:r>
                        <a:rPr lang="ru-RU" sz="1400" u="none" strike="noStrike" baseline="0" dirty="0" smtClean="0">
                          <a:effectLst/>
                        </a:rPr>
                        <a:t> </a:t>
                      </a:r>
                      <a:r>
                        <a:rPr lang="ru-RU" sz="1400" u="none" strike="noStrike" dirty="0" smtClean="0">
                          <a:effectLst/>
                        </a:rPr>
                        <a:t>лечебными отделениями</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81"/>
                    </a:solidFill>
                  </a:tcPr>
                </a:tc>
                <a:tc>
                  <a:txBody>
                    <a:bodyPr/>
                    <a:lstStyle/>
                    <a:p>
                      <a:pPr algn="ctr" fontAlgn="t"/>
                      <a:r>
                        <a:rPr lang="ru-RU" sz="1600" b="1" u="none" strike="noStrike" dirty="0">
                          <a:effectLst/>
                        </a:rPr>
                        <a:t>17 000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81"/>
                    </a:solidFill>
                  </a:tcPr>
                </a:tc>
              </a:tr>
              <a:tr h="637773">
                <a:tc vMerge="1">
                  <a:txBody>
                    <a:bodyPr/>
                    <a:lstStyle/>
                    <a:p>
                      <a:endParaRPr lang="ru-RU"/>
                    </a:p>
                  </a:txBody>
                  <a:tcPr/>
                </a:tc>
                <a:tc vMerge="1">
                  <a:txBody>
                    <a:bodyPr/>
                    <a:lstStyle/>
                    <a:p>
                      <a:pPr algn="ctr" fontAlgn="t"/>
                      <a:endParaRPr lang="ru-RU" sz="1400" b="0" i="0" u="none" strike="noStrike" dirty="0">
                        <a:solidFill>
                          <a:srgbClr val="000000"/>
                        </a:solidFill>
                        <a:effectLst/>
                        <a:latin typeface="Arial Narrow" panose="020B0606020202030204" pitchFamily="34" charset="0"/>
                      </a:endParaRPr>
                    </a:p>
                  </a:txBody>
                  <a:tcPr marL="6746" marR="6746" marT="6746" marB="0">
                    <a:solidFill>
                      <a:schemeClr val="accent1">
                        <a:lumMod val="20000"/>
                        <a:lumOff val="80000"/>
                      </a:schemeClr>
                    </a:solidFill>
                  </a:tcPr>
                </a:tc>
                <a:tc>
                  <a:txBody>
                    <a:bodyPr/>
                    <a:lstStyle/>
                    <a:p>
                      <a:pPr algn="ctr" fontAlgn="t"/>
                      <a:r>
                        <a:rPr lang="ru-RU" sz="1400" u="none" strike="noStrike" dirty="0" err="1">
                          <a:effectLst/>
                        </a:rPr>
                        <a:t>пкг</a:t>
                      </a:r>
                      <a:r>
                        <a:rPr lang="ru-RU" sz="1400" u="none" strike="noStrike" dirty="0">
                          <a:effectLst/>
                        </a:rPr>
                        <a:t> 4-2</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lang="ru-RU"/>
                    </a:p>
                  </a:txBody>
                  <a:tcPr/>
                </a:tc>
                <a:tc>
                  <a:txBody>
                    <a:bodyPr/>
                    <a:lstStyle/>
                    <a:p>
                      <a:pPr algn="ctr" fontAlgn="t"/>
                      <a:r>
                        <a:rPr lang="ru-RU" sz="1400" u="none" strike="noStrike">
                          <a:effectLst/>
                        </a:rPr>
                        <a:t>пкг 4-2</a:t>
                      </a:r>
                      <a:endParaRPr lang="ru-RU" sz="1400" b="0" i="0" u="none" strike="noStrike">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81"/>
                    </a:solidFill>
                  </a:tcPr>
                </a:tc>
                <a:tc>
                  <a:txBody>
                    <a:bodyPr/>
                    <a:lstStyle/>
                    <a:p>
                      <a:pPr algn="ctr" fontAlgn="t"/>
                      <a:r>
                        <a:rPr lang="ru-RU" sz="1400" u="none" strike="noStrike" dirty="0" smtClean="0">
                          <a:effectLst/>
                        </a:rPr>
                        <a:t>Заведующие хирургическими отделениями</a:t>
                      </a:r>
                      <a:endParaRPr lang="ru-RU" sz="1400" b="0"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81"/>
                    </a:solidFill>
                  </a:tcPr>
                </a:tc>
                <a:tc>
                  <a:txBody>
                    <a:bodyPr/>
                    <a:lstStyle/>
                    <a:p>
                      <a:pPr algn="ctr" fontAlgn="t"/>
                      <a:r>
                        <a:rPr lang="ru-RU" sz="1600" b="1" u="none" strike="noStrike" dirty="0">
                          <a:effectLst/>
                        </a:rPr>
                        <a:t>19 300</a:t>
                      </a:r>
                      <a:endParaRPr lang="ru-RU" sz="1600" b="1" i="0" u="none" strike="noStrike" dirty="0">
                        <a:solidFill>
                          <a:srgbClr val="000000"/>
                        </a:solidFill>
                        <a:effectLst/>
                        <a:latin typeface="Arial Narrow" panose="020B0606020202030204" pitchFamily="34" charset="0"/>
                      </a:endParaRPr>
                    </a:p>
                  </a:txBody>
                  <a:tcPr marL="6746" marR="6746" marT="67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AB81"/>
                    </a:solidFill>
                  </a:tcPr>
                </a:tc>
              </a:tr>
            </a:tbl>
          </a:graphicData>
        </a:graphic>
      </p:graphicFrame>
      <p:pic>
        <p:nvPicPr>
          <p:cNvPr id="5" name="Picture 3" descr="Emblema-Profsouza"/>
          <p:cNvPicPr>
            <a:picLocks noChangeAspect="1" noChangeArrowheads="1"/>
          </p:cNvPicPr>
          <p:nvPr/>
        </p:nvPicPr>
        <p:blipFill>
          <a:blip r:embed="rId3"/>
          <a:srcRect/>
          <a:stretch>
            <a:fillRect/>
          </a:stretch>
        </p:blipFill>
        <p:spPr bwMode="auto">
          <a:xfrm>
            <a:off x="95250" y="0"/>
            <a:ext cx="1335088"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70FBB9-BACD-40E1-85AA-378F7C3FFD48}" type="slidenum">
              <a:rPr lang="ru-RU" altLang="ru-RU">
                <a:solidFill>
                  <a:srgbClr val="9B9A98"/>
                </a:solidFill>
              </a:rPr>
              <a:pPr/>
              <a:t>6</a:t>
            </a:fld>
            <a:endParaRPr lang="ru-RU" altLang="ru-RU">
              <a:solidFill>
                <a:srgbClr val="9B9A98"/>
              </a:solidFill>
            </a:endParaRPr>
          </a:p>
        </p:txBody>
      </p:sp>
      <p:pic>
        <p:nvPicPr>
          <p:cNvPr id="6147" name="Picture 3"/>
          <p:cNvPicPr>
            <a:picLocks noChangeAspect="1" noChangeArrowheads="1"/>
          </p:cNvPicPr>
          <p:nvPr/>
        </p:nvPicPr>
        <p:blipFill>
          <a:blip r:embed="rId2" cstate="print">
            <a:extLst/>
          </a:blip>
          <a:srcRect/>
          <a:stretch>
            <a:fillRect/>
          </a:stretch>
        </p:blipFill>
        <p:spPr bwMode="auto">
          <a:xfrm>
            <a:off x="6810380" y="142852"/>
            <a:ext cx="4521553" cy="6311954"/>
          </a:xfrm>
          <a:prstGeom prst="rect">
            <a:avLst/>
          </a:prstGeom>
          <a:noFill/>
          <a:ln>
            <a:noFill/>
          </a:ln>
          <a:effectLst>
            <a:glow rad="228600">
              <a:schemeClr val="accent5">
                <a:satMod val="175000"/>
                <a:alpha val="40000"/>
              </a:schemeClr>
            </a:glow>
            <a:outerShdw dist="35921" dir="2700000" algn="ctr" rotWithShape="0">
              <a:schemeClr val="bg2"/>
            </a:outerShdw>
          </a:effectLst>
          <a:extLst/>
        </p:spPr>
      </p:pic>
      <p:pic>
        <p:nvPicPr>
          <p:cNvPr id="6146" name="Picture 2"/>
          <p:cNvPicPr>
            <a:picLocks noChangeAspect="1" noChangeArrowheads="1"/>
          </p:cNvPicPr>
          <p:nvPr/>
        </p:nvPicPr>
        <p:blipFill>
          <a:blip r:embed="rId3" cstate="print">
            <a:extLst/>
          </a:blip>
          <a:srcRect/>
          <a:stretch>
            <a:fillRect/>
          </a:stretch>
        </p:blipFill>
        <p:spPr bwMode="auto">
          <a:xfrm>
            <a:off x="1523968" y="142852"/>
            <a:ext cx="4526557" cy="6333829"/>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6" name="Picture 3" descr="Emblema-Profsouza"/>
          <p:cNvPicPr>
            <a:picLocks noChangeAspect="1" noChangeArrowheads="1"/>
          </p:cNvPicPr>
          <p:nvPr/>
        </p:nvPicPr>
        <p:blipFill>
          <a:blip r:embed="rId4"/>
          <a:srcRect/>
          <a:stretch>
            <a:fillRect/>
          </a:stretch>
        </p:blipFill>
        <p:spPr bwMode="auto">
          <a:xfrm>
            <a:off x="166688" y="142875"/>
            <a:ext cx="971550" cy="5667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16" y="177385"/>
            <a:ext cx="10501386" cy="1496716"/>
          </a:xfrm>
          <a:solidFill>
            <a:schemeClr val="accent3">
              <a:lumMod val="60000"/>
              <a:lumOff val="40000"/>
            </a:schemeClr>
          </a:solidFill>
          <a:ln>
            <a:miter lim="800000"/>
            <a:headEnd/>
            <a:tailEnd/>
          </a:ln>
          <a:effectLst>
            <a:glow rad="228600">
              <a:schemeClr val="accent1">
                <a:satMod val="175000"/>
                <a:alpha val="40000"/>
              </a:schemeClr>
            </a:glow>
          </a:effectLst>
          <a:scene3d>
            <a:camera prst="orthographicFront"/>
            <a:lightRig rig="threePt" dir="t"/>
          </a:scene3d>
          <a:sp3d>
            <a:bevelT/>
          </a:sp3d>
          <a:extLst/>
        </p:spPr>
        <p:txBody>
          <a:bodyPr>
            <a:normAutofit/>
          </a:bodyPr>
          <a:lstStyle/>
          <a:p>
            <a:pPr algn="ctr" eaLnBrk="1" fontAlgn="auto" hangingPunct="1">
              <a:lnSpc>
                <a:spcPct val="115000"/>
              </a:lnSpc>
              <a:spcAft>
                <a:spcPts val="0"/>
              </a:spcAft>
              <a:defRPr/>
            </a:pPr>
            <a:r>
              <a:rPr lang="ru-RU" sz="2000" b="1" dirty="0" smtClean="0">
                <a:solidFill>
                  <a:srgbClr val="C00000"/>
                </a:solidFill>
                <a:latin typeface="+mn-lt"/>
                <a:cs typeface="Times New Roman" pitchFamily="18" charset="0"/>
              </a:rPr>
              <a:t>СОГЛАШЕНИЕ</a:t>
            </a:r>
            <a:r>
              <a:rPr lang="ru-RU" sz="2000" dirty="0">
                <a:solidFill>
                  <a:srgbClr val="C00000"/>
                </a:solidFill>
                <a:latin typeface="+mn-lt"/>
                <a:cs typeface="Times New Roman" pitchFamily="18" charset="0"/>
              </a:rPr>
              <a:t/>
            </a:r>
            <a:br>
              <a:rPr lang="ru-RU" sz="2000" dirty="0">
                <a:solidFill>
                  <a:srgbClr val="C00000"/>
                </a:solidFill>
                <a:latin typeface="+mn-lt"/>
                <a:cs typeface="Times New Roman" pitchFamily="18" charset="0"/>
              </a:rPr>
            </a:br>
            <a:r>
              <a:rPr lang="ru-RU" sz="2000" b="1" dirty="0">
                <a:solidFill>
                  <a:srgbClr val="C00000"/>
                </a:solidFill>
                <a:latin typeface="+mn-lt"/>
                <a:cs typeface="Times New Roman" pitchFamily="18" charset="0"/>
              </a:rPr>
              <a:t>о внесении дополнений в Отраслевое соглашение по организациям, находящимся в ведении Министерства здравоохранения Республики Татарстан. </a:t>
            </a:r>
            <a:endParaRPr lang="ru-RU" sz="2000" dirty="0">
              <a:solidFill>
                <a:srgbClr val="C00000"/>
              </a:solidFill>
              <a:latin typeface="+mn-lt"/>
            </a:endParaRPr>
          </a:p>
        </p:txBody>
      </p:sp>
      <p:sp>
        <p:nvSpPr>
          <p:cNvPr id="3" name="Объект 2"/>
          <p:cNvSpPr>
            <a:spLocks noGrp="1"/>
          </p:cNvSpPr>
          <p:nvPr>
            <p:ph idx="1"/>
          </p:nvPr>
        </p:nvSpPr>
        <p:spPr>
          <a:xfrm>
            <a:off x="523836" y="1700809"/>
            <a:ext cx="11287204" cy="5040560"/>
          </a:xfrm>
          <a:solidFill>
            <a:schemeClr val="accent1">
              <a:lumMod val="60000"/>
              <a:lumOff val="40000"/>
            </a:schemeClr>
          </a:solidFill>
          <a:ln>
            <a:miter lim="800000"/>
            <a:headEnd/>
            <a:tailEnd/>
          </a:ln>
          <a:effectLst>
            <a:glow rad="228600">
              <a:schemeClr val="accent4">
                <a:satMod val="175000"/>
                <a:alpha val="40000"/>
              </a:schemeClr>
            </a:glow>
          </a:effectLst>
          <a:scene3d>
            <a:camera prst="orthographicFront"/>
            <a:lightRig rig="threePt" dir="t"/>
          </a:scene3d>
          <a:sp3d>
            <a:bevelT/>
          </a:sp3d>
          <a:extLst/>
        </p:spPr>
        <p:txBody>
          <a:bodyPr>
            <a:normAutofit lnSpcReduction="10000"/>
          </a:bodyPr>
          <a:lstStyle/>
          <a:p>
            <a:pPr marL="0" indent="0" algn="just" eaLnBrk="1" fontAlgn="auto" hangingPunct="1">
              <a:lnSpc>
                <a:spcPct val="115000"/>
              </a:lnSpc>
              <a:spcAft>
                <a:spcPts val="0"/>
              </a:spcAft>
              <a:buFont typeface="Wingdings 2" panose="05020102010507070707" pitchFamily="18" charset="2"/>
              <a:buNone/>
              <a:defRPr/>
            </a:pPr>
            <a:r>
              <a:rPr lang="ru-RU" sz="1500" b="1" dirty="0" smtClean="0">
                <a:solidFill>
                  <a:srgbClr val="002060"/>
                </a:solidFill>
                <a:cs typeface="Times New Roman" pitchFamily="18" charset="0"/>
              </a:rPr>
              <a:t>Пункт </a:t>
            </a:r>
            <a:r>
              <a:rPr lang="ru-RU" sz="1500" b="1" dirty="0">
                <a:solidFill>
                  <a:srgbClr val="002060"/>
                </a:solidFill>
                <a:cs typeface="Times New Roman" pitchFamily="18" charset="0"/>
              </a:rPr>
              <a:t>6.8. Раздела 6 «Рабочее время и время отдыха»: Дополнить пунктом 6.8.4. следующего содержания: «6.8.4. В соответствии с частью 2 статьи 116 Трудового Кодекса Российской Федерации и Распоряжением Кабинета Министров РТ от 04.07.2016г. №1339-р сохранить за работниками из числа младшего медицинского персонала государственных медицинских организаций Республики Татарстан, переведенными с 1 июля 2016 года с их согласия на должности работников, отнесенных к общеотраслевым профессиям рабочих, ежегодный дополнительный оплачиваемый отпуск</a:t>
            </a:r>
            <a:r>
              <a:rPr lang="ru-RU" sz="1500" b="1" i="1" dirty="0">
                <a:solidFill>
                  <a:srgbClr val="002060"/>
                </a:solidFill>
                <a:cs typeface="Times New Roman" pitchFamily="18" charset="0"/>
              </a:rPr>
              <a:t>,</a:t>
            </a:r>
            <a:r>
              <a:rPr lang="ru-RU" sz="1500" b="1" dirty="0">
                <a:solidFill>
                  <a:srgbClr val="002060"/>
                </a:solidFill>
                <a:cs typeface="Times New Roman" pitchFamily="18" charset="0"/>
              </a:rPr>
              <a:t> на период их работы в новой должности с оплатой за счет средств обязательного медицинского страхования, бюджета Республики Татарстан и от приносящей доход деятельности, предусмотренных в планах финансово-хозяйственной деятельности на данные цели. </a:t>
            </a:r>
          </a:p>
          <a:p>
            <a:pPr marL="0" indent="0" algn="just" eaLnBrk="1" fontAlgn="auto" hangingPunct="1">
              <a:lnSpc>
                <a:spcPct val="115000"/>
              </a:lnSpc>
              <a:spcAft>
                <a:spcPts val="0"/>
              </a:spcAft>
              <a:buFont typeface="Wingdings 2" panose="05020102010507070707" pitchFamily="18" charset="2"/>
              <a:buNone/>
              <a:defRPr/>
            </a:pPr>
            <a:r>
              <a:rPr lang="ru-RU" sz="1500" b="1" i="1" dirty="0" smtClean="0">
                <a:solidFill>
                  <a:srgbClr val="002060"/>
                </a:solidFill>
                <a:cs typeface="Times New Roman" pitchFamily="18" charset="0"/>
              </a:rPr>
              <a:t>Полный </a:t>
            </a:r>
            <a:r>
              <a:rPr lang="ru-RU" sz="1500" b="1" i="1" dirty="0">
                <a:solidFill>
                  <a:srgbClr val="002060"/>
                </a:solidFill>
                <a:cs typeface="Times New Roman" pitchFamily="18" charset="0"/>
              </a:rPr>
              <a:t>дополнительный отпуск предоставляется указанным работникам, если они в рабочем году фактически проработали в указанной должности не менее 11 месяцев. Если указанный работник проработал в указанной должности в рабочем году менее 11 месяцев, то дополнительный отпуск предоставляется пропорционально отработанному времен.</a:t>
            </a:r>
          </a:p>
          <a:p>
            <a:pPr marL="0" indent="0" algn="just" eaLnBrk="1" fontAlgn="auto" hangingPunct="1">
              <a:lnSpc>
                <a:spcPct val="115000"/>
              </a:lnSpc>
              <a:spcAft>
                <a:spcPts val="0"/>
              </a:spcAft>
              <a:buFont typeface="Wingdings 2" panose="05020102010507070707" pitchFamily="18" charset="2"/>
              <a:buNone/>
              <a:defRPr/>
            </a:pPr>
            <a:r>
              <a:rPr lang="ru-RU" sz="1500" b="1" i="1" dirty="0" smtClean="0">
                <a:solidFill>
                  <a:srgbClr val="002060"/>
                </a:solidFill>
                <a:cs typeface="Times New Roman" pitchFamily="18" charset="0"/>
              </a:rPr>
              <a:t>Если </a:t>
            </a:r>
            <a:r>
              <a:rPr lang="ru-RU" sz="1500" b="1" i="1" dirty="0">
                <a:solidFill>
                  <a:srgbClr val="002060"/>
                </a:solidFill>
                <a:cs typeface="Times New Roman" pitchFamily="18" charset="0"/>
              </a:rPr>
              <a:t>после перевода с 1 июля 2016г. младшего медицинского персонала государственных медицинских организаций Республики Татарстан на должности работников, отнесенных к общеотраслевым профессиям рабочих в период их работы в новой должности, будет проведена  СОУТ, по результатам которой, им будет положен дополнительный оплачиваемый отпуск за работу во вредных условиях труда, то дополнительный оплачиваемый отпуск предоставляется данным работникам по одному из оснований (на основании Распоряжения Кабинета Министров РТ от 04.07.2016г. № 1339-р, либо на основании проведенной специальной оценки условий труда)».</a:t>
            </a:r>
          </a:p>
          <a:p>
            <a:pPr marL="0" indent="571500" eaLnBrk="1" fontAlgn="auto" hangingPunct="1">
              <a:spcAft>
                <a:spcPts val="0"/>
              </a:spcAft>
              <a:buFont typeface="Wingdings 2"/>
              <a:buChar char=""/>
              <a:defRPr/>
            </a:pPr>
            <a:endParaRPr lang="ru-RU" sz="1400" dirty="0">
              <a:solidFill>
                <a:srgbClr val="C00000"/>
              </a:solidFill>
            </a:endParaRPr>
          </a:p>
        </p:txBody>
      </p:sp>
      <p:pic>
        <p:nvPicPr>
          <p:cNvPr id="4" name="Picture 3" descr="Emblema-Profsouza"/>
          <p:cNvPicPr>
            <a:picLocks noChangeAspect="1" noChangeArrowheads="1"/>
          </p:cNvPicPr>
          <p:nvPr/>
        </p:nvPicPr>
        <p:blipFill>
          <a:blip r:embed="rId2"/>
          <a:srcRect/>
          <a:stretch>
            <a:fillRect/>
          </a:stretch>
        </p:blipFill>
        <p:spPr bwMode="auto">
          <a:xfrm>
            <a:off x="0" y="0"/>
            <a:ext cx="1335088"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6014FF-0E98-414C-9F2A-43193FAC117D}" type="slidenum">
              <a:rPr lang="ru-RU" altLang="ru-RU">
                <a:solidFill>
                  <a:srgbClr val="9B9A98"/>
                </a:solidFill>
              </a:rPr>
              <a:pPr/>
              <a:t>8</a:t>
            </a:fld>
            <a:endParaRPr lang="ru-RU" altLang="ru-RU">
              <a:solidFill>
                <a:srgbClr val="9B9A98"/>
              </a:solidFill>
            </a:endParaRPr>
          </a:p>
        </p:txBody>
      </p:sp>
      <p:sp>
        <p:nvSpPr>
          <p:cNvPr id="14339" name="Прямоугольник 2"/>
          <p:cNvSpPr>
            <a:spLocks noChangeArrowheads="1"/>
          </p:cNvSpPr>
          <p:nvPr/>
        </p:nvSpPr>
        <p:spPr bwMode="auto">
          <a:xfrm>
            <a:off x="166688" y="3786188"/>
            <a:ext cx="118824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800">
                <a:solidFill>
                  <a:schemeClr val="bg1"/>
                </a:solidFill>
              </a:rPr>
              <a:t>В послании ФС РФ Владимир Путин напомнил, что для реализации «майских» указов много было сделано. «Должен сказать, что есть какие-то недовыполнения, но в целом, как бы высоко ни были подняты планки этих указов, если бы их не было, то не было бы и результатов, которые мы имеем сегодня. Амбициозные задачи нужно ставить всегда»</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866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595406" y="142852"/>
            <a:ext cx="9964652" cy="1082338"/>
          </a:xfrm>
          <a:solidFill>
            <a:schemeClr val="accent3">
              <a:lumMod val="60000"/>
              <a:lumOff val="40000"/>
            </a:schemeClr>
          </a:solidFill>
          <a:ln>
            <a:miter lim="800000"/>
            <a:headEnd/>
            <a:tailEnd/>
          </a:ln>
          <a:effectLst>
            <a:glow rad="228600">
              <a:schemeClr val="accent3">
                <a:satMod val="175000"/>
                <a:alpha val="40000"/>
              </a:schemeClr>
            </a:glow>
          </a:effectLst>
          <a:scene3d>
            <a:camera prst="orthographicFront"/>
            <a:lightRig rig="threePt" dir="t"/>
          </a:scene3d>
          <a:sp3d>
            <a:bevelT/>
          </a:sp3d>
          <a:extLst/>
        </p:spPr>
        <p:txBody>
          <a:bodyPr>
            <a:noAutofit/>
          </a:bodyPr>
          <a:lstStyle/>
          <a:p>
            <a:pPr algn="ctr" eaLnBrk="1" fontAlgn="auto" hangingPunct="1">
              <a:spcAft>
                <a:spcPts val="0"/>
              </a:spcAft>
              <a:defRPr/>
            </a:pPr>
            <a:r>
              <a:rPr lang="ru-RU" sz="2400" b="1" dirty="0">
                <a:solidFill>
                  <a:srgbClr val="C00000"/>
                </a:solidFill>
                <a:latin typeface="+mn-lt"/>
              </a:rPr>
              <a:t>        Средняя заработная плата по категориям </a:t>
            </a:r>
            <a:r>
              <a:rPr lang="ru-RU" sz="2400" b="1" dirty="0" smtClean="0">
                <a:solidFill>
                  <a:srgbClr val="C00000"/>
                </a:solidFill>
                <a:latin typeface="+mn-lt"/>
              </a:rPr>
              <a:t>персонала </a:t>
            </a:r>
            <a:br>
              <a:rPr lang="ru-RU" sz="2400" b="1" dirty="0" smtClean="0">
                <a:solidFill>
                  <a:srgbClr val="C00000"/>
                </a:solidFill>
                <a:latin typeface="+mn-lt"/>
              </a:rPr>
            </a:br>
            <a:r>
              <a:rPr lang="ru-RU" sz="2400" b="1" dirty="0" smtClean="0">
                <a:solidFill>
                  <a:srgbClr val="C00000"/>
                </a:solidFill>
                <a:latin typeface="+mn-lt"/>
              </a:rPr>
              <a:t>за </a:t>
            </a:r>
            <a:r>
              <a:rPr lang="ru-RU" sz="2400" b="1" dirty="0">
                <a:solidFill>
                  <a:srgbClr val="C00000"/>
                </a:solidFill>
                <a:latin typeface="+mn-lt"/>
              </a:rPr>
              <a:t>2012 - 2017 годы </a:t>
            </a:r>
            <a:br>
              <a:rPr lang="ru-RU" sz="2400" b="1" dirty="0">
                <a:solidFill>
                  <a:srgbClr val="C00000"/>
                </a:solidFill>
                <a:latin typeface="+mn-lt"/>
              </a:rPr>
            </a:br>
            <a:r>
              <a:rPr lang="ru-RU" sz="1800" b="1" dirty="0">
                <a:solidFill>
                  <a:srgbClr val="C00000"/>
                </a:solidFill>
                <a:latin typeface="+mn-lt"/>
              </a:rPr>
              <a:t>(по данным </a:t>
            </a:r>
            <a:r>
              <a:rPr lang="ru-RU" sz="1800" b="1" dirty="0" err="1">
                <a:solidFill>
                  <a:srgbClr val="C00000"/>
                </a:solidFill>
                <a:latin typeface="+mn-lt"/>
              </a:rPr>
              <a:t>Татарстанстата</a:t>
            </a:r>
            <a:r>
              <a:rPr lang="ru-RU" sz="1800" b="1" dirty="0">
                <a:solidFill>
                  <a:srgbClr val="C00000"/>
                </a:solidFill>
                <a:latin typeface="+mn-lt"/>
              </a:rPr>
              <a:t> в рублях)</a:t>
            </a:r>
          </a:p>
        </p:txBody>
      </p:sp>
      <p:graphicFrame>
        <p:nvGraphicFramePr>
          <p:cNvPr id="1026" name="Object 7"/>
          <p:cNvGraphicFramePr>
            <a:graphicFrameLocks noGrp="1"/>
          </p:cNvGraphicFramePr>
          <p:nvPr>
            <p:ph idx="1"/>
          </p:nvPr>
        </p:nvGraphicFramePr>
        <p:xfrm>
          <a:off x="666750" y="1416050"/>
          <a:ext cx="10858500" cy="5299075"/>
        </p:xfrm>
        <a:graphic>
          <a:graphicData uri="http://schemas.openxmlformats.org/presentationml/2006/ole">
            <mc:AlternateContent xmlns:mc="http://schemas.openxmlformats.org/markup-compatibility/2006">
              <mc:Choice xmlns:v="urn:schemas-microsoft-com:vml" Requires="v">
                <p:oleObj spid="_x0000_s1031" name="Диаграмма" r:id="rId3" imgW="8486843" imgH="4905465" progId="Excel.Sheet.8">
                  <p:embed/>
                </p:oleObj>
              </mc:Choice>
              <mc:Fallback>
                <p:oleObj name="Диаграмма" r:id="rId3" imgW="8486843" imgH="4905465" progId="Excel.Sheet.8">
                  <p:embed/>
                  <p:pic>
                    <p:nvPicPr>
                      <p:cNvPr id="0" name="Object 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416050"/>
                        <a:ext cx="108585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3" descr="Emblema-Profsouza"/>
          <p:cNvPicPr>
            <a:picLocks noChangeAspect="1" noChangeArrowheads="1"/>
          </p:cNvPicPr>
          <p:nvPr/>
        </p:nvPicPr>
        <p:blipFill>
          <a:blip r:embed="rId5"/>
          <a:srcRect/>
          <a:stretch>
            <a:fillRect/>
          </a:stretch>
        </p:blipFill>
        <p:spPr bwMode="auto">
          <a:xfrm>
            <a:off x="166688" y="142875"/>
            <a:ext cx="1335087" cy="7794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ленум 22.03.18 о ходе выполнения 19 марта">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Пленум 22.03.18 о ходе выполнения 19 марта</Template>
  <TotalTime>179</TotalTime>
  <Words>1735</Words>
  <Application>Microsoft Office PowerPoint</Application>
  <PresentationFormat>Широкоэкранный</PresentationFormat>
  <Paragraphs>357</Paragraphs>
  <Slides>36</Slides>
  <Notes>1</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36</vt:i4>
      </vt:variant>
    </vt:vector>
  </HeadingPairs>
  <TitlesOfParts>
    <vt:vector size="48" baseType="lpstr">
      <vt:lpstr>Arial</vt:lpstr>
      <vt:lpstr>Franklin Gothic Book</vt:lpstr>
      <vt:lpstr>Wingdings 2</vt:lpstr>
      <vt:lpstr>Calibri</vt:lpstr>
      <vt:lpstr>Tahoma</vt:lpstr>
      <vt:lpstr>Arial Narrow</vt:lpstr>
      <vt:lpstr>Times New Roman</vt:lpstr>
      <vt:lpstr>Cambria</vt:lpstr>
      <vt:lpstr>Perpetua</vt:lpstr>
      <vt:lpstr>Пленум 22.03.18 о ходе выполнения 19 марта</vt:lpstr>
      <vt:lpstr>Диаграмма</vt:lpstr>
      <vt:lpstr>Лист Microsoft Office Excel 97-2003</vt:lpstr>
      <vt:lpstr>Презентация PowerPoint</vt:lpstr>
      <vt:lpstr>Презентация PowerPoint</vt:lpstr>
      <vt:lpstr>Послание  Президента России В.В.Путина  Федеральному собранию РФ  1 марта 2018 г.</vt:lpstr>
      <vt:lpstr>Динамика значений  соотношения средней заработной платы работников государственных учреждений здравоохранения РТ  к среднемесячному доходу от трудовой деятельности в Республике Татарстан (в %)</vt:lpstr>
      <vt:lpstr>Презентация PowerPoint</vt:lpstr>
      <vt:lpstr>Презентация PowerPoint</vt:lpstr>
      <vt:lpstr>СОГЛАШЕНИЕ о внесении дополнений в Отраслевое соглашение по организациям, находящимся в ведении Министерства здравоохранения Республики Татарстан. </vt:lpstr>
      <vt:lpstr>Презентация PowerPoint</vt:lpstr>
      <vt:lpstr>        Средняя заработная плата по категориям персонала  за 2012 - 2017 годы  (по данным Татарстанстата в рублях)</vt:lpstr>
      <vt:lpstr>ПОКАЗАТЕЛИ  ПО  ЗАРПЛАТЕ ОТДЕЛЬНЫХ  КАТЕГОРИЙ РАБОТНИКОВ  по итогам 2017 года  в рамках выполнения Распоряжения КМ РТ  № 557-Р от 30.03.2013г.  (инф. МЗ РТ)</vt:lpstr>
      <vt:lpstr>Схема образования заработной  платы по новой системе оплаты труда</vt:lpstr>
      <vt:lpstr>Структура заработной платы  в государственных учреждениях  здравоохранения Республики Татарстан</vt:lpstr>
      <vt:lpstr>Постановление Кабинета   Министров Республики Татарстан от 15.12.2017г. №1000 «О внесении  изменений в постановление Кабинета Министров Республики Татарстан от 18.10.2014 №768 «Об увеличении оплаты труда работников государственных учреждений и государственных организаций Республики Татарстан» </vt:lpstr>
      <vt:lpstr>Презентация PowerPoint</vt:lpstr>
      <vt:lpstr>Презентация PowerPoint</vt:lpstr>
      <vt:lpstr>Презентация PowerPoint</vt:lpstr>
      <vt:lpstr>Презентация PowerPoint</vt:lpstr>
      <vt:lpstr>Презентация PowerPoint</vt:lpstr>
      <vt:lpstr>Финансирование мероприятий  на улучшение  условий и охраны труда  ЛПУ РТ 2017 году</vt:lpstr>
      <vt:lpstr>Презентация PowerPoint</vt:lpstr>
      <vt:lpstr>Презентация PowerPoint</vt:lpstr>
      <vt:lpstr> Анализ специальной оценки условий труда  по классам условий труда на 01.01.2018г.  </vt:lpstr>
      <vt:lpstr>Производственный травматизм  за 2017 год</vt:lpstr>
      <vt:lpstr>Презентация PowerPoint</vt:lpstr>
      <vt:lpstr>Профессиональная заболеваемость  за 2017 год</vt:lpstr>
      <vt:lpstr>Презентация PowerPoint</vt:lpstr>
      <vt:lpstr>Презентация PowerPoint</vt:lpstr>
      <vt:lpstr>Презентация PowerPoint</vt:lpstr>
      <vt:lpstr>Презентация PowerPoint</vt:lpstr>
      <vt:lpstr>Презентация PowerPoint</vt:lpstr>
      <vt:lpstr>В 2017 году профсоюзные стипендии получали 16 человек, из них:  11 студентов средних образовательных учреждений,    5 студентов КГМУ.  Один студент КГМУ получает стипендию ЦК Профсоюза работников  здравоохранения РФ. </vt:lpstr>
      <vt:lpstr> В конкурсе ФП РТ  «Мой наставник» участник от  ТРОПРЗ РФ процедурная медсестра ГАУЗ «РКОД»  Татьяна Фокеева заняла 3-е место.  </vt:lpstr>
      <vt:lpstr>Презентация PowerPoint</vt:lpstr>
      <vt:lpstr>Презентация PowerPoint</vt:lpstr>
      <vt:lpstr>Спасибо за внимание!</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Sergey Lobzov</cp:lastModifiedBy>
  <cp:revision>22</cp:revision>
  <dcterms:created xsi:type="dcterms:W3CDTF">2018-03-19T13:24:15Z</dcterms:created>
  <dcterms:modified xsi:type="dcterms:W3CDTF">2018-03-27T13:42:08Z</dcterms:modified>
</cp:coreProperties>
</file>